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 id="2147483872" r:id="rId2"/>
  </p:sldMasterIdLst>
  <p:notesMasterIdLst>
    <p:notesMasterId r:id="rId13"/>
  </p:notesMasterIdLst>
  <p:handoutMasterIdLst>
    <p:handoutMasterId r:id="rId14"/>
  </p:handoutMasterIdLst>
  <p:sldIdLst>
    <p:sldId id="315" r:id="rId3"/>
    <p:sldId id="327" r:id="rId4"/>
    <p:sldId id="382" r:id="rId5"/>
    <p:sldId id="379" r:id="rId6"/>
    <p:sldId id="364" r:id="rId7"/>
    <p:sldId id="321" r:id="rId8"/>
    <p:sldId id="380" r:id="rId9"/>
    <p:sldId id="381" r:id="rId10"/>
    <p:sldId id="383" r:id="rId11"/>
    <p:sldId id="384" r:id="rId12"/>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 id="1" name="Céline Hérouart" initials="CH" lastIdx="1" clrIdx="1">
    <p:extLst/>
  </p:cmAuthor>
  <p:cmAuthor id="2" name="Barry,  Mr Rodrigue -bf" initials="BMR-" lastIdx="1" clrIdx="2"/>
  <p:cmAuthor id="3" name="GOMEZ, Paula" initials="gomezp"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2C17A9"/>
    <a:srgbClr val="008000"/>
    <a:srgbClr val="FF0066"/>
    <a:srgbClr val="0000FF"/>
    <a:srgbClr val="FF3399"/>
    <a:srgbClr val="256EFF"/>
    <a:srgbClr val="00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77" autoAdjust="0"/>
    <p:restoredTop sz="84268" autoAdjust="0"/>
  </p:normalViewPr>
  <p:slideViewPr>
    <p:cSldViewPr>
      <p:cViewPr varScale="1">
        <p:scale>
          <a:sx n="93" d="100"/>
          <a:sy n="93" d="100"/>
        </p:scale>
        <p:origin x="162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5</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6</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7</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pPr eaLnBrk="1" hangingPunct="1">
              <a:buFont typeface="Wingdings" pitchFamily="2" charset="2"/>
              <a:buNone/>
            </a:pPr>
            <a:r>
              <a:rPr lang="en-US" altLang="en-US" dirty="0" err="1"/>
              <a:t>Retournez</a:t>
            </a:r>
            <a:r>
              <a:rPr lang="en-US" altLang="en-US" dirty="0"/>
              <a:t> a </a:t>
            </a:r>
            <a:r>
              <a:rPr lang="en-US" altLang="en-US" dirty="0" err="1"/>
              <a:t>vos</a:t>
            </a:r>
            <a:r>
              <a:rPr lang="en-US" altLang="en-US" dirty="0"/>
              <a:t> </a:t>
            </a:r>
            <a:r>
              <a:rPr lang="en-US" altLang="en-US" b="1" dirty="0">
                <a:solidFill>
                  <a:srgbClr val="6EA92D"/>
                </a:solidFill>
              </a:rPr>
              <a:t>3 messages </a:t>
            </a:r>
            <a:r>
              <a:rPr lang="en-US" altLang="en-US" b="1" dirty="0" err="1">
                <a:solidFill>
                  <a:srgbClr val="6EA92D"/>
                </a:solidFill>
              </a:rPr>
              <a:t>clés</a:t>
            </a:r>
            <a:r>
              <a:rPr lang="en-US" altLang="en-US" b="1" dirty="0"/>
              <a:t> </a:t>
            </a:r>
            <a:r>
              <a:rPr lang="en-US" altLang="en-US" dirty="0"/>
              <a:t>en </a:t>
            </a:r>
            <a:r>
              <a:rPr lang="en-US" altLang="en-US" dirty="0" err="1"/>
              <a:t>utilisant</a:t>
            </a:r>
            <a:r>
              <a:rPr lang="en-US" altLang="en-US" dirty="0"/>
              <a:t> </a:t>
            </a:r>
            <a:r>
              <a:rPr lang="en-US" altLang="en-US" b="1" dirty="0">
                <a:solidFill>
                  <a:srgbClr val="6EA92D"/>
                </a:solidFill>
              </a:rPr>
              <a:t>les </a:t>
            </a:r>
            <a:r>
              <a:rPr lang="en-US" altLang="en-US" b="1" dirty="0" err="1">
                <a:solidFill>
                  <a:srgbClr val="6EA92D"/>
                </a:solidFill>
              </a:rPr>
              <a:t>passerelles</a:t>
            </a:r>
            <a:r>
              <a:rPr lang="en-US" altLang="en-US" b="1" dirty="0">
                <a:solidFill>
                  <a:srgbClr val="6EA92D"/>
                </a:solidFill>
              </a:rPr>
              <a:t> (REF:</a:t>
            </a:r>
            <a:r>
              <a:rPr lang="en-US" altLang="en-US" b="1" baseline="0" dirty="0">
                <a:solidFill>
                  <a:srgbClr val="6EA92D"/>
                </a:solidFill>
              </a:rPr>
              <a:t> B9.1 Emergency Risk </a:t>
            </a:r>
            <a:r>
              <a:rPr lang="en-US" altLang="en-US" b="1" baseline="0" dirty="0" err="1">
                <a:solidFill>
                  <a:srgbClr val="6EA92D"/>
                </a:solidFill>
              </a:rPr>
              <a:t>Comms</a:t>
            </a:r>
            <a:r>
              <a:rPr lang="en-US" altLang="en-US" b="1" baseline="0" dirty="0">
                <a:solidFill>
                  <a:srgbClr val="6EA92D"/>
                </a:solidFill>
              </a:rPr>
              <a:t>)</a:t>
            </a:r>
            <a:r>
              <a:rPr lang="en-US" altLang="en-US" b="0" dirty="0">
                <a:solidFill>
                  <a:schemeClr val="tx1"/>
                </a:solidFill>
              </a:rPr>
              <a:t>:</a:t>
            </a:r>
          </a:p>
          <a:p>
            <a:pPr marL="0" indent="0" eaLnBrk="1" hangingPunct="1">
              <a:buNone/>
            </a:pPr>
            <a:r>
              <a:rPr lang="en-US" altLang="en-US" sz="1200" dirty="0"/>
              <a:t>•“</a:t>
            </a:r>
            <a:r>
              <a:rPr lang="en-US" altLang="en-US" sz="1200" dirty="0" err="1"/>
              <a:t>Ce</a:t>
            </a:r>
            <a:r>
              <a:rPr lang="en-US" altLang="en-US" sz="1200" dirty="0"/>
              <a:t> </a:t>
            </a:r>
            <a:r>
              <a:rPr lang="en-US" altLang="en-US" sz="1200" dirty="0" err="1"/>
              <a:t>dont</a:t>
            </a:r>
            <a:r>
              <a:rPr lang="en-US" altLang="en-US" sz="1200" dirty="0"/>
              <a:t> je </a:t>
            </a:r>
            <a:r>
              <a:rPr lang="en-US" altLang="en-US" sz="1200" dirty="0" err="1"/>
              <a:t>tiens</a:t>
            </a:r>
            <a:r>
              <a:rPr lang="en-US" altLang="en-US" sz="1200" dirty="0"/>
              <a:t> </a:t>
            </a:r>
            <a:r>
              <a:rPr lang="en-US" altLang="en-US" sz="1200" dirty="0" err="1"/>
              <a:t>vraiment</a:t>
            </a:r>
            <a:r>
              <a:rPr lang="en-US" altLang="en-US" sz="1200" dirty="0"/>
              <a:t> </a:t>
            </a:r>
            <a:r>
              <a:rPr lang="en-US" altLang="en-US" sz="1200" dirty="0" err="1"/>
              <a:t>à</a:t>
            </a:r>
            <a:r>
              <a:rPr lang="en-US" altLang="en-US" sz="1200" dirty="0"/>
              <a:t> </a:t>
            </a:r>
            <a:r>
              <a:rPr lang="en-US" altLang="en-US" sz="1200" dirty="0" err="1"/>
              <a:t>vous</a:t>
            </a:r>
            <a:r>
              <a:rPr lang="en-US" altLang="en-US" sz="1200" dirty="0"/>
              <a:t> </a:t>
            </a:r>
            <a:r>
              <a:rPr lang="en-US" altLang="en-US" sz="1200" dirty="0" err="1"/>
              <a:t>parler</a:t>
            </a:r>
            <a:r>
              <a:rPr lang="en-US" altLang="en-US" sz="1200" dirty="0"/>
              <a:t>, </a:t>
            </a:r>
            <a:r>
              <a:rPr lang="en-US" altLang="en-US" sz="1200" dirty="0" err="1"/>
              <a:t>c'est</a:t>
            </a:r>
            <a:r>
              <a:rPr lang="en-US" altLang="en-US" sz="1200" dirty="0"/>
              <a:t>…” </a:t>
            </a:r>
          </a:p>
          <a:p>
            <a:pPr marL="0" indent="0" eaLnBrk="1" hangingPunct="1">
              <a:buNone/>
            </a:pPr>
            <a:r>
              <a:rPr lang="en-US" altLang="en-US" sz="1200" dirty="0"/>
              <a:t>•“</a:t>
            </a:r>
            <a:r>
              <a:rPr lang="en-US" altLang="en-US" sz="1200" dirty="0" err="1"/>
              <a:t>Ce</a:t>
            </a:r>
            <a:r>
              <a:rPr lang="en-US" altLang="en-US" sz="1200" dirty="0"/>
              <a:t> </a:t>
            </a:r>
            <a:r>
              <a:rPr lang="en-US" altLang="en-US" sz="1200" dirty="0" err="1"/>
              <a:t>que</a:t>
            </a:r>
            <a:r>
              <a:rPr lang="en-US" altLang="en-US" sz="1200" dirty="0"/>
              <a:t> </a:t>
            </a:r>
            <a:r>
              <a:rPr lang="en-US" altLang="en-US" sz="1200" dirty="0" err="1"/>
              <a:t>vous</a:t>
            </a:r>
            <a:r>
              <a:rPr lang="en-US" altLang="en-US" sz="1200" dirty="0"/>
              <a:t> </a:t>
            </a:r>
            <a:r>
              <a:rPr lang="en-US" altLang="en-US" sz="1200" dirty="0" err="1"/>
              <a:t>devez</a:t>
            </a:r>
            <a:r>
              <a:rPr lang="en-US" altLang="en-US" sz="1200" dirty="0"/>
              <a:t> </a:t>
            </a:r>
            <a:r>
              <a:rPr lang="en-US" altLang="en-US" sz="1200" dirty="0" err="1"/>
              <a:t>absolument</a:t>
            </a:r>
            <a:r>
              <a:rPr lang="en-US" altLang="en-US" sz="1200" dirty="0"/>
              <a:t> savoir, </a:t>
            </a:r>
            <a:r>
              <a:rPr lang="en-US" altLang="en-US" sz="1200" dirty="0" err="1"/>
              <a:t>c'est</a:t>
            </a:r>
            <a:r>
              <a:rPr lang="en-US" altLang="en-US" sz="1200" dirty="0"/>
              <a:t> </a:t>
            </a:r>
            <a:r>
              <a:rPr lang="en-US" altLang="en-US" sz="1200" dirty="0" err="1"/>
              <a:t>que</a:t>
            </a:r>
            <a:r>
              <a:rPr lang="en-US" altLang="en-US" sz="1200" dirty="0"/>
              <a:t>…” </a:t>
            </a:r>
          </a:p>
          <a:p>
            <a:pPr marL="0" indent="0" eaLnBrk="1" hangingPunct="1">
              <a:buNone/>
            </a:pPr>
            <a:r>
              <a:rPr lang="en-US" altLang="en-US" sz="1200" dirty="0"/>
              <a:t>•“Le </a:t>
            </a:r>
            <a:r>
              <a:rPr lang="en-US" altLang="en-US" sz="1200" dirty="0" err="1"/>
              <a:t>véritable</a:t>
            </a:r>
            <a:r>
              <a:rPr lang="en-US" altLang="en-US" sz="1200" dirty="0"/>
              <a:t> </a:t>
            </a:r>
            <a:r>
              <a:rPr lang="en-US" altLang="en-US" sz="1200" dirty="0" err="1"/>
              <a:t>problème</a:t>
            </a:r>
            <a:r>
              <a:rPr lang="en-US" altLang="en-US" sz="1200" dirty="0"/>
              <a:t> </a:t>
            </a:r>
            <a:r>
              <a:rPr lang="en-US" altLang="en-US" sz="1200" dirty="0" err="1"/>
              <a:t>est</a:t>
            </a:r>
            <a:r>
              <a:rPr lang="en-US" altLang="en-US" sz="1200" dirty="0"/>
              <a:t>…” </a:t>
            </a:r>
          </a:p>
          <a:p>
            <a:pPr marL="0" indent="0" eaLnBrk="1" hangingPunct="1">
              <a:buNone/>
            </a:pPr>
            <a:r>
              <a:rPr lang="en-US" altLang="en-US" sz="1200" dirty="0"/>
              <a:t>•“Je ne </a:t>
            </a:r>
            <a:r>
              <a:rPr lang="en-US" altLang="en-US" sz="1200" dirty="0" err="1"/>
              <a:t>préfère</a:t>
            </a:r>
            <a:r>
              <a:rPr lang="en-US" altLang="en-US" sz="1200" dirty="0"/>
              <a:t> pas faire de la </a:t>
            </a:r>
            <a:r>
              <a:rPr lang="en-US" altLang="en-US" sz="1200" dirty="0" err="1"/>
              <a:t>spéculation</a:t>
            </a:r>
            <a:r>
              <a:rPr lang="en-US" altLang="en-US" sz="1200" dirty="0"/>
              <a:t> </a:t>
            </a:r>
            <a:r>
              <a:rPr lang="en-US" altLang="en-US" sz="1200" dirty="0" err="1"/>
              <a:t>sur</a:t>
            </a:r>
            <a:r>
              <a:rPr lang="en-US" altLang="en-US" sz="1200" dirty="0"/>
              <a:t> </a:t>
            </a:r>
            <a:r>
              <a:rPr lang="en-US" altLang="en-US" sz="1200" dirty="0" err="1"/>
              <a:t>cette</a:t>
            </a:r>
            <a:r>
              <a:rPr lang="en-US" altLang="en-US" sz="1200" dirty="0"/>
              <a:t> information. En </a:t>
            </a:r>
            <a:r>
              <a:rPr lang="en-US" altLang="en-US" sz="1200" dirty="0" err="1"/>
              <a:t>revanche</a:t>
            </a:r>
            <a:r>
              <a:rPr lang="en-US" altLang="en-US" sz="1200" dirty="0"/>
              <a:t>, je </a:t>
            </a:r>
            <a:r>
              <a:rPr lang="en-US" altLang="en-US" sz="1200" dirty="0" err="1"/>
              <a:t>peux</a:t>
            </a:r>
            <a:r>
              <a:rPr lang="en-US" altLang="en-US" sz="1200" dirty="0"/>
              <a:t> </a:t>
            </a:r>
            <a:r>
              <a:rPr lang="en-US" altLang="en-US" sz="1200" dirty="0" err="1"/>
              <a:t>vous</a:t>
            </a:r>
            <a:r>
              <a:rPr lang="en-US" altLang="en-US" sz="1200" dirty="0"/>
              <a:t> affirmer </a:t>
            </a:r>
            <a:r>
              <a:rPr lang="en-US" altLang="en-US" sz="1200" dirty="0" err="1"/>
              <a:t>que</a:t>
            </a:r>
            <a:r>
              <a:rPr lang="en-US" altLang="en-US" sz="1200" dirty="0"/>
              <a:t>… ” </a:t>
            </a:r>
          </a:p>
          <a:p>
            <a:pPr marL="0" indent="0" eaLnBrk="1" hangingPunct="1">
              <a:buNone/>
            </a:pPr>
            <a:r>
              <a:rPr lang="en-US" altLang="en-US" sz="1200" dirty="0"/>
              <a:t>•“Il </a:t>
            </a:r>
            <a:r>
              <a:rPr lang="en-US" altLang="en-US" sz="1200" dirty="0" err="1"/>
              <a:t>est</a:t>
            </a:r>
            <a:r>
              <a:rPr lang="en-US" altLang="en-US" sz="1200" dirty="0"/>
              <a:t> </a:t>
            </a:r>
            <a:r>
              <a:rPr lang="en-US" altLang="en-US" sz="1200" dirty="0" err="1"/>
              <a:t>vrai</a:t>
            </a:r>
            <a:r>
              <a:rPr lang="en-US" altLang="en-US" sz="1200" dirty="0"/>
              <a:t> </a:t>
            </a:r>
            <a:r>
              <a:rPr lang="en-US" altLang="en-US" sz="1200" dirty="0" err="1"/>
              <a:t>que</a:t>
            </a:r>
            <a:r>
              <a:rPr lang="en-US" altLang="en-US" sz="1200" dirty="0"/>
              <a:t>… </a:t>
            </a:r>
            <a:r>
              <a:rPr lang="en-US" altLang="en-US" sz="1200" dirty="0" err="1"/>
              <a:t>mais</a:t>
            </a:r>
            <a:r>
              <a:rPr lang="en-US" altLang="en-US" sz="1200" dirty="0"/>
              <a:t> </a:t>
            </a:r>
            <a:r>
              <a:rPr lang="en-US" altLang="en-US" sz="1200" dirty="0" err="1"/>
              <a:t>il</a:t>
            </a:r>
            <a:r>
              <a:rPr lang="en-US" altLang="en-US" sz="1200" dirty="0"/>
              <a:t> </a:t>
            </a:r>
            <a:r>
              <a:rPr lang="en-US" altLang="en-US" sz="1200" dirty="0" err="1"/>
              <a:t>faut</a:t>
            </a:r>
            <a:r>
              <a:rPr lang="en-US" altLang="en-US" sz="1200" dirty="0"/>
              <a:t> </a:t>
            </a:r>
            <a:r>
              <a:rPr lang="en-US" altLang="en-US" sz="1200" dirty="0" err="1"/>
              <a:t>aussi</a:t>
            </a:r>
            <a:r>
              <a:rPr lang="en-US" altLang="en-US" sz="1200" dirty="0"/>
              <a:t> savoir </a:t>
            </a:r>
            <a:r>
              <a:rPr lang="en-US" altLang="en-US" sz="1200" dirty="0" err="1"/>
              <a:t>que</a:t>
            </a:r>
            <a:r>
              <a:rPr lang="en-US" altLang="en-US" sz="1200" dirty="0"/>
              <a:t>…” </a:t>
            </a:r>
          </a:p>
          <a:p>
            <a:pPr marL="0" indent="0" eaLnBrk="1" hangingPunct="1">
              <a:buNone/>
            </a:pPr>
            <a:r>
              <a:rPr lang="en-US" altLang="en-US" sz="1200" dirty="0"/>
              <a:t>•“</a:t>
            </a:r>
            <a:r>
              <a:rPr lang="en-US" altLang="en-US" sz="1200" dirty="0" err="1"/>
              <a:t>C'est</a:t>
            </a:r>
            <a:r>
              <a:rPr lang="en-US" altLang="en-US" sz="1200" dirty="0"/>
              <a:t> </a:t>
            </a:r>
            <a:r>
              <a:rPr lang="en-US" altLang="en-US" sz="1200" dirty="0" err="1"/>
              <a:t>exactement</a:t>
            </a:r>
            <a:r>
              <a:rPr lang="en-US" altLang="en-US" sz="1200" dirty="0"/>
              <a:t> le contraire… </a:t>
            </a:r>
            <a:r>
              <a:rPr lang="en-US" altLang="en-US" sz="1200" dirty="0" err="1"/>
              <a:t>Ce</a:t>
            </a:r>
            <a:r>
              <a:rPr lang="en-US" altLang="en-US" sz="1200" dirty="0"/>
              <a:t> </a:t>
            </a:r>
            <a:r>
              <a:rPr lang="en-US" altLang="en-US" sz="1200" dirty="0" err="1"/>
              <a:t>qu’il</a:t>
            </a:r>
            <a:r>
              <a:rPr lang="en-US" altLang="en-US" sz="1200" dirty="0"/>
              <a:t> </a:t>
            </a:r>
            <a:r>
              <a:rPr lang="en-US" altLang="en-US" sz="1200" dirty="0" err="1"/>
              <a:t>faut</a:t>
            </a:r>
            <a:r>
              <a:rPr lang="en-US" altLang="en-US" sz="1200" dirty="0"/>
              <a:t> </a:t>
            </a:r>
            <a:r>
              <a:rPr lang="en-US" altLang="en-US" sz="1200" dirty="0" err="1"/>
              <a:t>retenir</a:t>
            </a:r>
            <a:r>
              <a:rPr lang="en-US" altLang="en-US" sz="1200" dirty="0"/>
              <a:t>, </a:t>
            </a:r>
            <a:r>
              <a:rPr lang="en-US" altLang="en-US" sz="1200" dirty="0" err="1"/>
              <a:t>c’est</a:t>
            </a:r>
            <a:r>
              <a:rPr lang="en-US" altLang="en-US" sz="1200" dirty="0"/>
              <a:t>...” </a:t>
            </a:r>
          </a:p>
          <a:p>
            <a:pPr marL="0" indent="0" eaLnBrk="1" hangingPunct="1">
              <a:buNone/>
            </a:pPr>
            <a:r>
              <a:rPr lang="en-US" altLang="en-US" sz="1200" dirty="0"/>
              <a:t>•“Le fond du </a:t>
            </a:r>
            <a:r>
              <a:rPr lang="en-US" altLang="en-US" sz="1200" dirty="0" err="1"/>
              <a:t>problème</a:t>
            </a:r>
            <a:r>
              <a:rPr lang="en-US" altLang="en-US" sz="1200" dirty="0"/>
              <a:t>, </a:t>
            </a:r>
            <a:r>
              <a:rPr lang="en-US" altLang="en-US" sz="1200" dirty="0" err="1"/>
              <a:t>c'est</a:t>
            </a:r>
            <a:r>
              <a:rPr lang="en-US" altLang="en-US" sz="1200" dirty="0"/>
              <a:t>…” </a:t>
            </a:r>
          </a:p>
          <a:p>
            <a:pPr marL="0" indent="0" eaLnBrk="1" hangingPunct="1">
              <a:buNone/>
            </a:pPr>
            <a:r>
              <a:rPr lang="en-US" altLang="en-US" sz="1200" dirty="0"/>
              <a:t>•“</a:t>
            </a:r>
            <a:r>
              <a:rPr lang="en-US" altLang="en-US" sz="1200" dirty="0" err="1"/>
              <a:t>Oui</a:t>
            </a:r>
            <a:r>
              <a:rPr lang="en-US" altLang="en-US" sz="1200" dirty="0"/>
              <a:t>… (la </a:t>
            </a:r>
            <a:r>
              <a:rPr lang="en-US" altLang="en-US" sz="1200" dirty="0" err="1"/>
              <a:t>réponse</a:t>
            </a:r>
            <a:r>
              <a:rPr lang="en-US" altLang="en-US" sz="1200" dirty="0"/>
              <a:t>), et de plus…” (</a:t>
            </a:r>
            <a:r>
              <a:rPr lang="en-US" altLang="en-US" sz="1200" dirty="0" err="1"/>
              <a:t>passerelle</a:t>
            </a:r>
            <a:r>
              <a:rPr lang="en-US" altLang="en-US" sz="1200" dirty="0"/>
              <a:t>) </a:t>
            </a:r>
          </a:p>
          <a:p>
            <a:pPr marL="0" indent="0" eaLnBrk="1" hangingPunct="1">
              <a:buNone/>
            </a:pPr>
            <a:r>
              <a:rPr lang="en-US" altLang="en-US" sz="1200" dirty="0"/>
              <a:t>•“Non… (la </a:t>
            </a:r>
            <a:r>
              <a:rPr lang="en-US" altLang="en-US" sz="1200" dirty="0" err="1"/>
              <a:t>réponse</a:t>
            </a:r>
            <a:r>
              <a:rPr lang="en-US" altLang="en-US" sz="1200" dirty="0"/>
              <a:t>), </a:t>
            </a:r>
            <a:r>
              <a:rPr lang="en-US" altLang="en-US" sz="1200" dirty="0" err="1"/>
              <a:t>permettez-moi</a:t>
            </a:r>
            <a:r>
              <a:rPr lang="en-US" altLang="en-US" sz="1200" dirty="0"/>
              <a:t> de </a:t>
            </a:r>
            <a:r>
              <a:rPr lang="en-US" altLang="en-US" sz="1200" dirty="0" err="1"/>
              <a:t>vous</a:t>
            </a:r>
            <a:r>
              <a:rPr lang="en-US" altLang="en-US" sz="1200" dirty="0"/>
              <a:t> </a:t>
            </a:r>
            <a:r>
              <a:rPr lang="en-US" altLang="en-US" sz="1200" dirty="0" err="1"/>
              <a:t>expliquer</a:t>
            </a:r>
            <a:r>
              <a:rPr lang="en-US" altLang="en-US" sz="1200" dirty="0"/>
              <a:t>…” (</a:t>
            </a:r>
            <a:r>
              <a:rPr lang="en-US" altLang="en-US" sz="1200" dirty="0" err="1"/>
              <a:t>passerelle</a:t>
            </a:r>
            <a:r>
              <a:rPr lang="en-US" altLang="en-US" sz="1200" dirty="0"/>
              <a:t>) </a:t>
            </a:r>
          </a:p>
          <a:p>
            <a:pPr marL="0" indent="0" eaLnBrk="1" hangingPunct="1">
              <a:buNone/>
            </a:pPr>
            <a:r>
              <a:rPr lang="en-US" altLang="en-US" sz="1200" dirty="0"/>
              <a:t>•“</a:t>
            </a:r>
            <a:r>
              <a:rPr lang="en-US" altLang="en-US" sz="1200" dirty="0" err="1"/>
              <a:t>C'était</a:t>
            </a:r>
            <a:r>
              <a:rPr lang="en-US" altLang="en-US" sz="1200" dirty="0"/>
              <a:t> </a:t>
            </a:r>
            <a:r>
              <a:rPr lang="en-US" altLang="en-US" sz="1200" dirty="0" err="1"/>
              <a:t>effectivement</a:t>
            </a:r>
            <a:r>
              <a:rPr lang="en-US" altLang="en-US" sz="1200" dirty="0"/>
              <a:t> le </a:t>
            </a:r>
            <a:r>
              <a:rPr lang="en-US" altLang="en-US" sz="1200" dirty="0" err="1"/>
              <a:t>cas</a:t>
            </a:r>
            <a:r>
              <a:rPr lang="en-US" altLang="en-US" sz="1200" dirty="0"/>
              <a:t> </a:t>
            </a:r>
            <a:r>
              <a:rPr lang="en-US" altLang="en-US" sz="1200" dirty="0" err="1"/>
              <a:t>jusque-là</a:t>
            </a:r>
            <a:r>
              <a:rPr lang="en-US" altLang="en-US" sz="1200" dirty="0"/>
              <a:t>… </a:t>
            </a:r>
            <a:r>
              <a:rPr lang="en-US" altLang="en-US" sz="1200" dirty="0" err="1"/>
              <a:t>mais</a:t>
            </a:r>
            <a:r>
              <a:rPr lang="en-US" altLang="en-US" sz="1200" dirty="0"/>
              <a:t> </a:t>
            </a:r>
            <a:r>
              <a:rPr lang="en-US" altLang="en-US" sz="1200" dirty="0" err="1"/>
              <a:t>aujourd'hui</a:t>
            </a:r>
            <a:r>
              <a:rPr lang="en-US" altLang="en-US" sz="1200" dirty="0"/>
              <a:t>, </a:t>
            </a:r>
            <a:r>
              <a:rPr lang="en-US" altLang="en-US" sz="1200" dirty="0" err="1"/>
              <a:t>voici</a:t>
            </a:r>
            <a:r>
              <a:rPr lang="en-US" altLang="en-US" sz="1200" dirty="0"/>
              <a:t> comment nous </a:t>
            </a:r>
            <a:r>
              <a:rPr lang="en-US" altLang="en-US" sz="1200" dirty="0" err="1"/>
              <a:t>procédons</a:t>
            </a:r>
            <a:r>
              <a:rPr lang="en-US" altLang="en-US" sz="1200" dirty="0"/>
              <a:t>…” (la </a:t>
            </a:r>
            <a:r>
              <a:rPr lang="en-US" altLang="en-US" sz="1200" dirty="0" err="1"/>
              <a:t>passerelle</a:t>
            </a:r>
            <a:r>
              <a:rPr lang="en-US" altLang="en-US" sz="1200" dirty="0"/>
              <a:t>) </a:t>
            </a:r>
          </a:p>
          <a:p>
            <a:pPr marL="0" indent="0" eaLnBrk="1" hangingPunct="1">
              <a:buNone/>
            </a:pPr>
            <a:r>
              <a:rPr lang="en-US" altLang="en-US" sz="1200" dirty="0"/>
              <a:t>•“Par </a:t>
            </a:r>
            <a:r>
              <a:rPr lang="en-US" altLang="en-US" sz="1200" dirty="0" err="1"/>
              <a:t>principe</a:t>
            </a:r>
            <a:r>
              <a:rPr lang="en-US" altLang="en-US" sz="1200" dirty="0"/>
              <a:t>, nous ne </a:t>
            </a:r>
            <a:r>
              <a:rPr lang="en-US" altLang="en-US" sz="1200" dirty="0" err="1"/>
              <a:t>faisons</a:t>
            </a:r>
            <a:r>
              <a:rPr lang="en-US" altLang="en-US" sz="1200" dirty="0"/>
              <a:t> pas de </a:t>
            </a:r>
            <a:r>
              <a:rPr lang="en-US" altLang="en-US" sz="1200" dirty="0" err="1"/>
              <a:t>commentaires</a:t>
            </a:r>
            <a:r>
              <a:rPr lang="en-US" altLang="en-US" sz="1200" dirty="0"/>
              <a:t> </a:t>
            </a:r>
            <a:r>
              <a:rPr lang="en-US" altLang="en-US" sz="1200" dirty="0" err="1"/>
              <a:t>sur</a:t>
            </a:r>
            <a:r>
              <a:rPr lang="en-US" altLang="en-US" sz="1200" dirty="0"/>
              <a:t> _______ en </a:t>
            </a:r>
            <a:r>
              <a:rPr lang="en-US" altLang="en-US" sz="1200" dirty="0" err="1"/>
              <a:t>particulier</a:t>
            </a:r>
            <a:r>
              <a:rPr lang="en-US" altLang="en-US" sz="1200" dirty="0"/>
              <a:t>, </a:t>
            </a:r>
            <a:r>
              <a:rPr lang="en-US" altLang="en-US" sz="1200" dirty="0" err="1"/>
              <a:t>mais</a:t>
            </a:r>
            <a:r>
              <a:rPr lang="en-US" altLang="en-US" sz="1200" dirty="0"/>
              <a:t> je </a:t>
            </a:r>
            <a:r>
              <a:rPr lang="en-US" altLang="en-US" sz="1200" dirty="0" err="1"/>
              <a:t>peux</a:t>
            </a:r>
            <a:r>
              <a:rPr lang="en-US" altLang="en-US" sz="1200" dirty="0"/>
              <a:t> </a:t>
            </a:r>
            <a:r>
              <a:rPr lang="en-US" altLang="en-US" sz="1200" dirty="0" err="1"/>
              <a:t>vous</a:t>
            </a:r>
            <a:r>
              <a:rPr lang="en-US" altLang="en-US" sz="1200" dirty="0"/>
              <a:t> dire…” </a:t>
            </a:r>
          </a:p>
          <a:p>
            <a:pPr marL="0" indent="0" eaLnBrk="1" hangingPunct="1">
              <a:buNone/>
            </a:pPr>
            <a:r>
              <a:rPr lang="en-US" altLang="en-US" sz="1200" dirty="0"/>
              <a:t>•“Je </a:t>
            </a:r>
            <a:r>
              <a:rPr lang="en-US" altLang="en-US" sz="1200" dirty="0" err="1"/>
              <a:t>pense</a:t>
            </a:r>
            <a:r>
              <a:rPr lang="en-US" altLang="en-US" sz="1200" dirty="0"/>
              <a:t> </a:t>
            </a:r>
            <a:r>
              <a:rPr lang="en-US" altLang="en-US" sz="1200" dirty="0" err="1"/>
              <a:t>que</a:t>
            </a:r>
            <a:r>
              <a:rPr lang="en-US" altLang="en-US" sz="1200" dirty="0"/>
              <a:t> </a:t>
            </a:r>
            <a:r>
              <a:rPr lang="en-US" altLang="en-US" sz="1200" dirty="0" err="1"/>
              <a:t>votre</a:t>
            </a:r>
            <a:r>
              <a:rPr lang="en-US" altLang="en-US" sz="1200" dirty="0"/>
              <a:t> </a:t>
            </a:r>
            <a:r>
              <a:rPr lang="en-US" altLang="en-US" sz="1200" dirty="0" err="1"/>
              <a:t>véritable</a:t>
            </a:r>
            <a:r>
              <a:rPr lang="en-US" altLang="en-US" sz="1200" dirty="0"/>
              <a:t> question </a:t>
            </a:r>
            <a:r>
              <a:rPr lang="en-US" altLang="en-US" sz="1200" dirty="0" err="1"/>
              <a:t>concerne</a:t>
            </a:r>
            <a:r>
              <a:rPr lang="en-US" altLang="en-US" sz="1200" dirty="0"/>
              <a:t>…” </a:t>
            </a:r>
          </a:p>
          <a:p>
            <a:pPr eaLnBrk="1" hangingPunct="1">
              <a:buFont typeface="Wingdings" pitchFamily="2" charset="2"/>
              <a:buNone/>
            </a:pPr>
            <a:endParaRPr lang="en-US" altLang="en-US" dirty="0"/>
          </a:p>
          <a:p>
            <a:pPr eaLnBrk="1" hangingPunct="1">
              <a:buFont typeface="Wingdings" pitchFamily="2" charset="2"/>
              <a:buNone/>
            </a:pPr>
            <a:endParaRPr lang="en-GB" altLang="en-US" dirty="0"/>
          </a:p>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8</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06463" y="4737100"/>
            <a:ext cx="4992687" cy="4494213"/>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082675" y="865188"/>
            <a:ext cx="4643438" cy="3481387"/>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6/13/2018</a:t>
            </a:fld>
            <a:endParaRPr lang="en-GB" altLang="en-US">
              <a:latin typeface="Times New Roman" pitchFamily="18"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22646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34168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255397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735918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743222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2265601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2269336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4019963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6013256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4209847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55357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973353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243424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3179446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8161194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658282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5D49C0-6CED-4A37-840B-B758A4F6529B}"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79DC2E0-DDD3-49AA-9B75-5E6C6771D44D}" type="slidenum">
              <a:rPr lang="en-GB" smtClean="0"/>
              <a:pPr/>
              <a:t>‹#›</a:t>
            </a:fld>
            <a:endParaRPr lang="en-GB"/>
          </a:p>
        </p:txBody>
      </p:sp>
    </p:spTree>
    <p:extLst>
      <p:ext uri="{BB962C8B-B14F-4D97-AF65-F5344CB8AC3E}">
        <p14:creationId xmlns:p14="http://schemas.microsoft.com/office/powerpoint/2010/main" val="12665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7277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49923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24533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79018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32799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25531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2803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38781020"/>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D49C0-6CED-4A37-840B-B758A4F6529B}"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DC2E0-DDD3-49AA-9B75-5E6C6771D44D}" type="slidenum">
              <a:rPr lang="en-GB" smtClean="0"/>
              <a:pPr/>
              <a:t>‹#›</a:t>
            </a:fld>
            <a:endParaRPr lang="en-GB"/>
          </a:p>
        </p:txBody>
      </p:sp>
    </p:spTree>
    <p:extLst>
      <p:ext uri="{BB962C8B-B14F-4D97-AF65-F5344CB8AC3E}">
        <p14:creationId xmlns:p14="http://schemas.microsoft.com/office/powerpoint/2010/main" val="2612518772"/>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ubtitle 2"/>
          <p:cNvSpPr>
            <a:spLocks noGrp="1"/>
          </p:cNvSpPr>
          <p:nvPr>
            <p:ph type="subTitle" idx="4294967295"/>
          </p:nvPr>
        </p:nvSpPr>
        <p:spPr>
          <a:xfrm>
            <a:off x="0" y="4292402"/>
            <a:ext cx="8928100" cy="1184760"/>
          </a:xfrm>
          <a:solidFill>
            <a:schemeClr val="bg1"/>
          </a:solidFill>
        </p:spPr>
        <p:txBody>
          <a:bodyPr>
            <a:noAutofit/>
          </a:bodyPr>
          <a:lstStyle/>
          <a:p>
            <a:pPr marL="0" indent="0" algn="l" eaLnBrk="1" hangingPunct="1">
              <a:buNone/>
            </a:pPr>
            <a:r>
              <a:rPr lang="en-US" altLang="en-US" sz="3600" b="1" dirty="0">
                <a:solidFill>
                  <a:srgbClr val="002060"/>
                </a:solidFill>
                <a:cs typeface="Arial" charset="0"/>
              </a:rPr>
              <a:t>B9.3 Communication sur les </a:t>
            </a:r>
            <a:r>
              <a:rPr lang="en-US" altLang="en-US" sz="3600" b="1" dirty="0" err="1">
                <a:solidFill>
                  <a:srgbClr val="002060"/>
                </a:solidFill>
                <a:cs typeface="Arial" charset="0"/>
              </a:rPr>
              <a:t>risques</a:t>
            </a:r>
            <a:r>
              <a:rPr lang="en-US" altLang="en-US" sz="3600" b="1" dirty="0">
                <a:solidFill>
                  <a:srgbClr val="002060"/>
                </a:solidFill>
                <a:cs typeface="Arial" charset="0"/>
              </a:rPr>
              <a:t>:  </a:t>
            </a:r>
            <a:r>
              <a:rPr lang="en-US" altLang="en-US" sz="3600" b="1" dirty="0" err="1">
                <a:solidFill>
                  <a:srgbClr val="002060"/>
                </a:solidFill>
                <a:cs typeface="Arial" charset="0"/>
              </a:rPr>
              <a:t>Entretien</a:t>
            </a:r>
            <a:r>
              <a:rPr lang="en-US" altLang="en-US" sz="3600" b="1" dirty="0">
                <a:solidFill>
                  <a:srgbClr val="002060"/>
                </a:solidFill>
                <a:cs typeface="Arial" charset="0"/>
              </a:rPr>
              <a:t> avec </a:t>
            </a:r>
            <a:r>
              <a:rPr lang="en-US" altLang="en-US" sz="3600" b="1" dirty="0" err="1">
                <a:solidFill>
                  <a:srgbClr val="002060"/>
                </a:solidFill>
                <a:cs typeface="Arial" charset="0"/>
              </a:rPr>
              <a:t>une</a:t>
            </a:r>
            <a:r>
              <a:rPr lang="en-US" altLang="en-US" sz="3600" b="1" dirty="0">
                <a:solidFill>
                  <a:srgbClr val="002060"/>
                </a:solidFill>
                <a:cs typeface="Arial" charset="0"/>
              </a:rPr>
              <a:t> radio </a:t>
            </a:r>
            <a:r>
              <a:rPr lang="en-US" altLang="en-US" sz="3600" b="1" dirty="0" err="1">
                <a:solidFill>
                  <a:srgbClr val="002060"/>
                </a:solidFill>
                <a:cs typeface="Arial" charset="0"/>
              </a:rPr>
              <a:t>communautaire</a:t>
            </a:r>
            <a:r>
              <a:rPr lang="en-US" altLang="en-US" sz="3600" b="1" dirty="0">
                <a:solidFill>
                  <a:srgbClr val="002060"/>
                </a:solidFill>
                <a:cs typeface="Arial" charset="0"/>
              </a:rPr>
              <a:t> </a:t>
            </a:r>
            <a:br>
              <a:rPr lang="en-US" altLang="en-US" sz="3600" b="1" dirty="0">
                <a:solidFill>
                  <a:srgbClr val="002060"/>
                </a:solidFill>
                <a:cs typeface="Arial" charset="0"/>
              </a:rPr>
            </a:br>
            <a:endParaRPr lang="en-US" altLang="en-US" sz="3600" b="1" dirty="0">
              <a:solidFill>
                <a:srgbClr val="002060"/>
              </a:solidFill>
              <a:cs typeface="Arial" charset="0"/>
            </a:endParaRPr>
          </a:p>
        </p:txBody>
      </p:sp>
      <p:sp>
        <p:nvSpPr>
          <p:cNvPr id="7173" name="Title 1"/>
          <p:cNvSpPr>
            <a:spLocks noGrp="1"/>
          </p:cNvSpPr>
          <p:nvPr>
            <p:ph type="ctrTitle" idx="4294967295"/>
          </p:nvPr>
        </p:nvSpPr>
        <p:spPr>
          <a:xfrm>
            <a:off x="1871701" y="84138"/>
            <a:ext cx="7272300" cy="1752600"/>
          </a:xfrm>
        </p:spPr>
        <p:txBody>
          <a:bodyPr/>
          <a:lstStyle/>
          <a:p>
            <a:pPr algn="r" eaLnBrk="1" hangingPunct="1"/>
            <a:r>
              <a:rPr lang="en-US" altLang="en-US" sz="3600" b="1" dirty="0">
                <a:solidFill>
                  <a:srgbClr val="0070C0"/>
                </a:solidFill>
                <a:cs typeface="Arial" charset="0"/>
              </a:rPr>
              <a:t>Formation</a:t>
            </a:r>
            <a:r>
              <a:rPr lang="en-US" altLang="en-US" sz="3600" b="1" dirty="0">
                <a:solidFill>
                  <a:srgbClr val="002060"/>
                </a:solidFill>
                <a:cs typeface="Arial" charset="0"/>
              </a:rPr>
              <a:t> </a:t>
            </a:r>
            <a:br>
              <a:rPr lang="en-US" altLang="en-US" sz="3600" b="1" dirty="0">
                <a:solidFill>
                  <a:srgbClr val="002060"/>
                </a:solidFill>
                <a:cs typeface="Arial" charset="0"/>
              </a:rPr>
            </a:br>
            <a:r>
              <a:rPr lang="en-US" altLang="en-US" sz="3600" b="1" dirty="0">
                <a:solidFill>
                  <a:srgbClr val="002060"/>
                </a:solidFill>
                <a:cs typeface="Arial" charset="0"/>
              </a:rPr>
              <a:t>des </a:t>
            </a:r>
            <a:r>
              <a:rPr lang="en-US" altLang="en-US" sz="3600" b="1" dirty="0" err="1">
                <a:solidFill>
                  <a:srgbClr val="002060"/>
                </a:solidFill>
                <a:cs typeface="Arial" charset="0"/>
              </a:rPr>
              <a:t>Equipes</a:t>
            </a:r>
            <a:r>
              <a:rPr lang="en-US" altLang="en-US" sz="3600" b="1" dirty="0">
                <a:solidFill>
                  <a:srgbClr val="002060"/>
                </a:solidFill>
                <a:cs typeface="Arial" charset="0"/>
              </a:rPr>
              <a:t> </a:t>
            </a:r>
            <a:r>
              <a:rPr lang="en-US" altLang="en-US" sz="3600" b="1" dirty="0" err="1">
                <a:solidFill>
                  <a:srgbClr val="002060"/>
                </a:solidFill>
                <a:cs typeface="Arial" charset="0"/>
              </a:rPr>
              <a:t>d’Intervention</a:t>
            </a:r>
            <a:r>
              <a:rPr lang="en-US" altLang="en-US" sz="3600" b="1" dirty="0">
                <a:solidFill>
                  <a:srgbClr val="002060"/>
                </a:solidFill>
                <a:cs typeface="Arial" charset="0"/>
              </a:rPr>
              <a:t> </a:t>
            </a:r>
            <a:r>
              <a:rPr lang="en-US" altLang="en-US" sz="3600" b="1" dirty="0" err="1">
                <a:solidFill>
                  <a:srgbClr val="002060"/>
                </a:solidFill>
                <a:cs typeface="Arial" charset="0"/>
              </a:rPr>
              <a:t>Rapide</a:t>
            </a:r>
            <a:endParaRPr lang="en-US" altLang="en-US" sz="3600" b="1" dirty="0">
              <a:solidFill>
                <a:srgbClr val="002060"/>
              </a:solidFill>
              <a:cs typeface="Arial" charset="0"/>
            </a:endParaRPr>
          </a:p>
        </p:txBody>
      </p:sp>
      <p:sp>
        <p:nvSpPr>
          <p:cNvPr id="2" name="TextBox 1"/>
          <p:cNvSpPr txBox="1"/>
          <p:nvPr/>
        </p:nvSpPr>
        <p:spPr>
          <a:xfrm>
            <a:off x="35496" y="5477162"/>
            <a:ext cx="3528392" cy="400110"/>
          </a:xfrm>
          <a:prstGeom prst="rect">
            <a:avLst/>
          </a:prstGeom>
          <a:noFill/>
        </p:spPr>
        <p:txBody>
          <a:bodyPr wrap="square" rtlCol="0">
            <a:spAutoFit/>
          </a:bodyPr>
          <a:lstStyle/>
          <a:p>
            <a:r>
              <a:rPr lang="en-GB" sz="2000" dirty="0">
                <a:solidFill>
                  <a:srgbClr val="002060"/>
                </a:solidFill>
              </a:rPr>
              <a:t>Temps estimé : 30 minutes</a:t>
            </a:r>
          </a:p>
        </p:txBody>
      </p:sp>
      <p:sp>
        <p:nvSpPr>
          <p:cNvPr id="3" name="TextBox 2">
            <a:extLst>
              <a:ext uri="{FF2B5EF4-FFF2-40B4-BE49-F238E27FC236}">
                <a16:creationId xmlns:a16="http://schemas.microsoft.com/office/drawing/2014/main" id="{14F29B04-D21C-404D-98A0-AD1632E6F631}"/>
              </a:ext>
            </a:extLst>
          </p:cNvPr>
          <p:cNvSpPr txBox="1"/>
          <p:nvPr/>
        </p:nvSpPr>
        <p:spPr>
          <a:xfrm>
            <a:off x="35496" y="6433591"/>
            <a:ext cx="1895071" cy="307777"/>
          </a:xfrm>
          <a:prstGeom prst="rect">
            <a:avLst/>
          </a:prstGeom>
          <a:noFill/>
        </p:spPr>
        <p:txBody>
          <a:bodyPr wrap="none" rtlCol="0">
            <a:spAutoFit/>
          </a:bodyPr>
          <a:lstStyle/>
          <a:p>
            <a:r>
              <a:rPr lang="fr-FR" sz="1400" dirty="0">
                <a:solidFill>
                  <a:srgbClr val="002060"/>
                </a:solidFill>
              </a:rPr>
              <a:t>Mise à jour: mai 2016</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857500"/>
            <a:ext cx="8229600" cy="1143000"/>
          </a:xfrm>
        </p:spPr>
        <p:txBody>
          <a:bodyPr/>
          <a:lstStyle/>
          <a:p>
            <a:r>
              <a:rPr lang="en-ZW" altLang="en-US" sz="6000" b="1" i="1" dirty="0">
                <a:solidFill>
                  <a:srgbClr val="002060"/>
                </a:solidFill>
              </a:rPr>
              <a:t>Merci !</a:t>
            </a:r>
          </a:p>
        </p:txBody>
      </p:sp>
    </p:spTree>
    <p:extLst>
      <p:ext uri="{BB962C8B-B14F-4D97-AF65-F5344CB8AC3E}">
        <p14:creationId xmlns:p14="http://schemas.microsoft.com/office/powerpoint/2010/main" val="1420440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pPr>
              <a:defRPr/>
            </a:pPr>
            <a:r>
              <a:rPr lang="fr-FR" sz="3600" b="1" dirty="0">
                <a:solidFill>
                  <a:srgbClr val="002060"/>
                </a:solidFill>
              </a:rPr>
              <a:t>Objectifs d’apprentissage</a:t>
            </a:r>
            <a:endParaRPr lang="en-GB" sz="3600" b="1" dirty="0">
              <a:solidFill>
                <a:srgbClr val="002060"/>
              </a:solidFill>
            </a:endParaRPr>
          </a:p>
        </p:txBody>
      </p:sp>
      <p:sp>
        <p:nvSpPr>
          <p:cNvPr id="9219" name="Content Placeholder 2"/>
          <p:cNvSpPr>
            <a:spLocks noGrp="1"/>
          </p:cNvSpPr>
          <p:nvPr>
            <p:ph idx="1"/>
          </p:nvPr>
        </p:nvSpPr>
        <p:spPr>
          <a:xfrm>
            <a:off x="457200" y="1600201"/>
            <a:ext cx="8229600" cy="4205064"/>
          </a:xfrm>
        </p:spPr>
        <p:txBody>
          <a:bodyPr/>
          <a:lstStyle/>
          <a:p>
            <a:pPr marL="0" indent="0">
              <a:spcBef>
                <a:spcPct val="0"/>
              </a:spcBef>
              <a:spcAft>
                <a:spcPts val="1200"/>
              </a:spcAft>
              <a:buNone/>
            </a:pPr>
            <a:r>
              <a:rPr lang="fr-FR" sz="2800" dirty="0"/>
              <a:t>À la fin de cette séance, vous serez capable de :</a:t>
            </a:r>
          </a:p>
          <a:p>
            <a:pPr>
              <a:spcBef>
                <a:spcPct val="0"/>
              </a:spcBef>
              <a:spcAft>
                <a:spcPts val="1200"/>
              </a:spcAft>
              <a:buFont typeface="Arial" panose="020B0604020202020204" pitchFamily="34" charset="0"/>
              <a:buChar char="•"/>
            </a:pPr>
            <a:r>
              <a:rPr lang="fr-FR" sz="2800" dirty="0"/>
              <a:t>Développer des </a:t>
            </a:r>
            <a:r>
              <a:rPr lang="fr-FR" sz="2800" dirty="0">
                <a:solidFill>
                  <a:schemeClr val="accent6">
                    <a:lumMod val="75000"/>
                  </a:schemeClr>
                </a:solidFill>
              </a:rPr>
              <a:t>messages clé </a:t>
            </a:r>
            <a:r>
              <a:rPr lang="fr-FR" sz="2800" dirty="0"/>
              <a:t>en utilisant des </a:t>
            </a:r>
            <a:r>
              <a:rPr lang="fr-FR" sz="2800" dirty="0">
                <a:solidFill>
                  <a:srgbClr val="002060"/>
                </a:solidFill>
              </a:rPr>
              <a:t>informations de diverses sources mises </a:t>
            </a:r>
            <a:r>
              <a:rPr lang="fr-FR" sz="2800" dirty="0"/>
              <a:t>à votre disposition.</a:t>
            </a:r>
          </a:p>
          <a:p>
            <a:pPr>
              <a:spcBef>
                <a:spcPct val="0"/>
              </a:spcBef>
              <a:spcAft>
                <a:spcPts val="1200"/>
              </a:spcAft>
              <a:buFont typeface="Arial" panose="020B0604020202020204" pitchFamily="34" charset="0"/>
              <a:buChar char="•"/>
            </a:pPr>
            <a:r>
              <a:rPr lang="fr-FR" sz="2800" dirty="0"/>
              <a:t>Mener une entrevue avec les médias en utilisant des </a:t>
            </a:r>
            <a:r>
              <a:rPr lang="fr-FR" sz="2800" dirty="0">
                <a:solidFill>
                  <a:schemeClr val="accent6">
                    <a:lumMod val="75000"/>
                  </a:schemeClr>
                </a:solidFill>
              </a:rPr>
              <a:t>techniques de communication </a:t>
            </a:r>
            <a:r>
              <a:rPr lang="fr-FR" sz="2800" dirty="0"/>
              <a:t>pour faire passer vos messages clé.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lstStyle/>
          <a:p>
            <a:r>
              <a:rPr lang="fr-FR" sz="3600" b="1" dirty="0">
                <a:solidFill>
                  <a:srgbClr val="002060"/>
                </a:solidFill>
              </a:rPr>
              <a:t>Scénario</a:t>
            </a:r>
            <a:endParaRPr lang="en-GB" sz="3600" b="1" dirty="0">
              <a:solidFill>
                <a:srgbClr val="002060"/>
              </a:solidFill>
            </a:endParaRPr>
          </a:p>
        </p:txBody>
      </p:sp>
      <p:sp>
        <p:nvSpPr>
          <p:cNvPr id="3" name="Content Placeholder 2"/>
          <p:cNvSpPr>
            <a:spLocks noGrp="1"/>
          </p:cNvSpPr>
          <p:nvPr>
            <p:ph idx="1"/>
          </p:nvPr>
        </p:nvSpPr>
        <p:spPr>
          <a:xfrm>
            <a:off x="179512" y="1124744"/>
            <a:ext cx="8856984" cy="4968552"/>
          </a:xfrm>
        </p:spPr>
        <p:txBody>
          <a:bodyPr/>
          <a:lstStyle/>
          <a:p>
            <a:pPr marL="0" indent="0">
              <a:buNone/>
            </a:pPr>
            <a:r>
              <a:rPr lang="fr-CH" altLang="fr-FR" sz="2400" dirty="0"/>
              <a:t>Nous sommes dans le pays X. En fin de journée, le responsable de la surveillance informe par téléphone  le directeur de la lutte contre la maladie que plusieurs cas de choléra ont été détectés dans deux villages du district sud. Un enfant serait décédé dès son arrivée au centre de santé.  </a:t>
            </a:r>
          </a:p>
          <a:p>
            <a:pPr marL="0" indent="0">
              <a:buNone/>
            </a:pPr>
            <a:endParaRPr lang="fr-CH" altLang="fr-FR" sz="2400" dirty="0"/>
          </a:p>
          <a:p>
            <a:pPr marL="0" indent="0">
              <a:buNone/>
            </a:pPr>
            <a:r>
              <a:rPr lang="fr-CH" altLang="fr-FR" sz="2400" dirty="0"/>
              <a:t>Des journalistes représentant des médias locaux et internationaux sont informés. Ils évoquent le manque de qualification du personnel, l’absentéisme et les ruptures de stocks en médicaments. Une radio communautaire souhaite interviewer le directeur de la lutte contre la maladie, pour en savoir plus sur ce qui s’est réellement passé.</a:t>
            </a:r>
            <a:endParaRPr lang="en-US" altLang="fr-FR" sz="2400" dirty="0"/>
          </a:p>
          <a:p>
            <a:pPr marL="0" indent="0">
              <a:buNone/>
            </a:pPr>
            <a:endParaRPr lang="en-GB" sz="2400" dirty="0"/>
          </a:p>
        </p:txBody>
      </p:sp>
    </p:spTree>
    <p:extLst>
      <p:ext uri="{BB962C8B-B14F-4D97-AF65-F5344CB8AC3E}">
        <p14:creationId xmlns:p14="http://schemas.microsoft.com/office/powerpoint/2010/main" val="2565171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4624"/>
            <a:ext cx="8229600" cy="1143000"/>
          </a:xfrm>
        </p:spPr>
        <p:txBody>
          <a:bodyPr/>
          <a:lstStyle/>
          <a:p>
            <a:r>
              <a:rPr lang="fr-FR" sz="3600" b="1" dirty="0">
                <a:solidFill>
                  <a:srgbClr val="002060"/>
                </a:solidFill>
              </a:rPr>
              <a:t>Déroulement du jeu de rôles</a:t>
            </a:r>
            <a:endParaRPr lang="en-GB" sz="3600" b="1" dirty="0">
              <a:solidFill>
                <a:srgbClr val="002060"/>
              </a:solidFill>
            </a:endParaRPr>
          </a:p>
        </p:txBody>
      </p:sp>
      <p:sp>
        <p:nvSpPr>
          <p:cNvPr id="2" name="Content Placeholder 1"/>
          <p:cNvSpPr>
            <a:spLocks noGrp="1"/>
          </p:cNvSpPr>
          <p:nvPr>
            <p:ph idx="1"/>
          </p:nvPr>
        </p:nvSpPr>
        <p:spPr>
          <a:xfrm>
            <a:off x="539552" y="908720"/>
            <a:ext cx="8003232" cy="4896544"/>
          </a:xfrm>
        </p:spPr>
        <p:txBody>
          <a:bodyPr/>
          <a:lstStyle/>
          <a:p>
            <a:pPr marL="457200" indent="-457200">
              <a:buFont typeface="+mj-lt"/>
              <a:buAutoNum type="arabicPeriod"/>
            </a:pPr>
            <a:endParaRPr lang="en-US" sz="2400" dirty="0"/>
          </a:p>
          <a:p>
            <a:pPr marL="457200" indent="-457200">
              <a:buFont typeface="+mj-lt"/>
              <a:buAutoNum type="arabicPeriod"/>
            </a:pPr>
            <a:r>
              <a:rPr lang="en-US" sz="2400" dirty="0">
                <a:solidFill>
                  <a:schemeClr val="tx1"/>
                </a:solidFill>
              </a:rPr>
              <a:t>Les participants </a:t>
            </a:r>
            <a:r>
              <a:rPr lang="en-US" sz="2400" dirty="0" err="1">
                <a:solidFill>
                  <a:schemeClr val="tx1"/>
                </a:solidFill>
              </a:rPr>
              <a:t>identifient</a:t>
            </a:r>
            <a:r>
              <a:rPr lang="en-US" sz="2400" dirty="0">
                <a:solidFill>
                  <a:schemeClr val="tx1"/>
                </a:solidFill>
              </a:rPr>
              <a:t> </a:t>
            </a:r>
            <a:r>
              <a:rPr lang="en-US" sz="2400" dirty="0" err="1">
                <a:solidFill>
                  <a:schemeClr val="tx1"/>
                </a:solidFill>
              </a:rPr>
              <a:t>une</a:t>
            </a:r>
            <a:r>
              <a:rPr lang="en-US" sz="2400" dirty="0">
                <a:solidFill>
                  <a:schemeClr val="tx1"/>
                </a:solidFill>
              </a:rPr>
              <a:t> </a:t>
            </a:r>
            <a:r>
              <a:rPr lang="en-US" sz="2400" dirty="0" err="1">
                <a:solidFill>
                  <a:schemeClr val="tx1"/>
                </a:solidFill>
              </a:rPr>
              <a:t>personne</a:t>
            </a:r>
            <a:r>
              <a:rPr lang="en-US" sz="2400" dirty="0">
                <a:solidFill>
                  <a:schemeClr val="tx1"/>
                </a:solidFill>
              </a:rPr>
              <a:t> qui </a:t>
            </a:r>
            <a:r>
              <a:rPr lang="en-US" sz="2400" dirty="0" err="1">
                <a:solidFill>
                  <a:schemeClr val="tx1"/>
                </a:solidFill>
              </a:rPr>
              <a:t>va</a:t>
            </a:r>
            <a:r>
              <a:rPr lang="en-US" sz="2400" dirty="0">
                <a:solidFill>
                  <a:schemeClr val="tx1"/>
                </a:solidFill>
              </a:rPr>
              <a:t> </a:t>
            </a:r>
            <a:r>
              <a:rPr lang="en-US" sz="2400" dirty="0" err="1">
                <a:solidFill>
                  <a:schemeClr val="tx1"/>
                </a:solidFill>
              </a:rPr>
              <a:t>jouer</a:t>
            </a:r>
            <a:r>
              <a:rPr lang="en-US" sz="2400" dirty="0">
                <a:solidFill>
                  <a:schemeClr val="tx1"/>
                </a:solidFill>
              </a:rPr>
              <a:t> </a:t>
            </a:r>
            <a:r>
              <a:rPr lang="en-US" sz="2400" dirty="0" err="1">
                <a:solidFill>
                  <a:schemeClr val="tx1"/>
                </a:solidFill>
              </a:rPr>
              <a:t>l'intervieweur</a:t>
            </a:r>
            <a:r>
              <a:rPr lang="en-US" sz="2400" dirty="0">
                <a:solidFill>
                  <a:schemeClr val="tx1"/>
                </a:solidFill>
              </a:rPr>
              <a:t> et un </a:t>
            </a:r>
            <a:r>
              <a:rPr lang="en-US" sz="2400" dirty="0" err="1">
                <a:solidFill>
                  <a:schemeClr val="tx1"/>
                </a:solidFill>
              </a:rPr>
              <a:t>autre</a:t>
            </a:r>
            <a:r>
              <a:rPr lang="en-US" sz="2400" dirty="0">
                <a:solidFill>
                  <a:schemeClr val="tx1"/>
                </a:solidFill>
              </a:rPr>
              <a:t> qui </a:t>
            </a:r>
            <a:r>
              <a:rPr lang="en-US" sz="2400" dirty="0" err="1">
                <a:solidFill>
                  <a:schemeClr val="tx1"/>
                </a:solidFill>
              </a:rPr>
              <a:t>va</a:t>
            </a:r>
            <a:r>
              <a:rPr lang="en-US" sz="2400" dirty="0">
                <a:solidFill>
                  <a:schemeClr val="tx1"/>
                </a:solidFill>
              </a:rPr>
              <a:t> </a:t>
            </a:r>
            <a:r>
              <a:rPr lang="en-US" sz="2400" dirty="0" err="1">
                <a:solidFill>
                  <a:schemeClr val="tx1"/>
                </a:solidFill>
              </a:rPr>
              <a:t>jouer</a:t>
            </a:r>
            <a:r>
              <a:rPr lang="en-US" sz="2400" dirty="0">
                <a:solidFill>
                  <a:schemeClr val="tx1"/>
                </a:solidFill>
              </a:rPr>
              <a:t> </a:t>
            </a:r>
            <a:r>
              <a:rPr lang="fr-CH" altLang="fr-FR" sz="2400" dirty="0"/>
              <a:t> le directeur de la lutte contre la maladie ou </a:t>
            </a:r>
            <a:r>
              <a:rPr lang="en-US" sz="2400" dirty="0">
                <a:solidFill>
                  <a:schemeClr val="tx1"/>
                </a:solidFill>
              </a:rPr>
              <a:t>le </a:t>
            </a:r>
            <a:r>
              <a:rPr lang="en-US" sz="2400" dirty="0" err="1">
                <a:solidFill>
                  <a:schemeClr val="tx1"/>
                </a:solidFill>
              </a:rPr>
              <a:t>porte</a:t>
            </a:r>
            <a:r>
              <a:rPr lang="en-US" sz="2400" dirty="0">
                <a:solidFill>
                  <a:schemeClr val="tx1"/>
                </a:solidFill>
              </a:rPr>
              <a:t>-parole du </a:t>
            </a:r>
            <a:r>
              <a:rPr lang="en-US" sz="2400" dirty="0" err="1">
                <a:solidFill>
                  <a:schemeClr val="tx1"/>
                </a:solidFill>
              </a:rPr>
              <a:t>Ministère</a:t>
            </a:r>
            <a:r>
              <a:rPr lang="en-US" sz="2400" dirty="0">
                <a:solidFill>
                  <a:schemeClr val="tx1"/>
                </a:solidFill>
              </a:rPr>
              <a:t> de la Santé.</a:t>
            </a:r>
          </a:p>
          <a:p>
            <a:pPr marL="457200" indent="-457200">
              <a:buFont typeface="+mj-lt"/>
              <a:buAutoNum type="arabicPeriod"/>
            </a:pPr>
            <a:endParaRPr lang="en-US" sz="1000" dirty="0">
              <a:solidFill>
                <a:schemeClr val="tx1"/>
              </a:solidFill>
            </a:endParaRPr>
          </a:p>
          <a:p>
            <a:pPr marL="457200" indent="-457200">
              <a:buFont typeface="+mj-lt"/>
              <a:buAutoNum type="arabicPeriod"/>
            </a:pPr>
            <a:r>
              <a:rPr lang="en-US" sz="2400" dirty="0" err="1">
                <a:solidFill>
                  <a:schemeClr val="tx1"/>
                </a:solidFill>
              </a:rPr>
              <a:t>L’intervieweur</a:t>
            </a:r>
            <a:r>
              <a:rPr lang="en-US" sz="2400" dirty="0">
                <a:solidFill>
                  <a:schemeClr val="tx1"/>
                </a:solidFill>
              </a:rPr>
              <a:t> se </a:t>
            </a:r>
            <a:r>
              <a:rPr lang="en-US" sz="2400" dirty="0" err="1">
                <a:solidFill>
                  <a:schemeClr val="tx1"/>
                </a:solidFill>
              </a:rPr>
              <a:t>prépare</a:t>
            </a:r>
            <a:r>
              <a:rPr lang="en-US" sz="2400" dirty="0">
                <a:solidFill>
                  <a:schemeClr val="tx1"/>
                </a:solidFill>
              </a:rPr>
              <a:t> avec les questions </a:t>
            </a:r>
            <a:r>
              <a:rPr lang="en-US" sz="2400" dirty="0" err="1">
                <a:solidFill>
                  <a:schemeClr val="tx1"/>
                </a:solidFill>
              </a:rPr>
              <a:t>pré-définies</a:t>
            </a:r>
            <a:r>
              <a:rPr lang="en-US" sz="2400" dirty="0">
                <a:solidFill>
                  <a:schemeClr val="tx1"/>
                </a:solidFill>
              </a:rPr>
              <a:t> pendant </a:t>
            </a:r>
            <a:r>
              <a:rPr lang="en-US" sz="2400" dirty="0" err="1">
                <a:solidFill>
                  <a:schemeClr val="tx1"/>
                </a:solidFill>
              </a:rPr>
              <a:t>que</a:t>
            </a:r>
            <a:r>
              <a:rPr lang="en-US" sz="2400" dirty="0">
                <a:solidFill>
                  <a:schemeClr val="tx1"/>
                </a:solidFill>
              </a:rPr>
              <a:t> le </a:t>
            </a:r>
            <a:r>
              <a:rPr lang="fr-CH" altLang="fr-FR" sz="2400" dirty="0"/>
              <a:t> le directeur de la lutte contre la maladie/</a:t>
            </a:r>
            <a:r>
              <a:rPr lang="en-US" sz="2400" dirty="0" err="1">
                <a:solidFill>
                  <a:schemeClr val="tx1"/>
                </a:solidFill>
              </a:rPr>
              <a:t>porte</a:t>
            </a:r>
            <a:r>
              <a:rPr lang="en-US" sz="2400" dirty="0">
                <a:solidFill>
                  <a:schemeClr val="tx1"/>
                </a:solidFill>
              </a:rPr>
              <a:t>-parole </a:t>
            </a:r>
            <a:r>
              <a:rPr lang="en-US" sz="2400" dirty="0" err="1">
                <a:solidFill>
                  <a:schemeClr val="tx1"/>
                </a:solidFill>
              </a:rPr>
              <a:t>définit</a:t>
            </a:r>
            <a:r>
              <a:rPr lang="en-US" sz="2400" dirty="0">
                <a:solidFill>
                  <a:schemeClr val="tx1"/>
                </a:solidFill>
              </a:rPr>
              <a:t> les </a:t>
            </a:r>
            <a:r>
              <a:rPr lang="en-US" sz="2400" dirty="0" err="1">
                <a:solidFill>
                  <a:schemeClr val="tx1"/>
                </a:solidFill>
              </a:rPr>
              <a:t>éléments</a:t>
            </a:r>
            <a:r>
              <a:rPr lang="en-US" sz="2400" dirty="0">
                <a:solidFill>
                  <a:schemeClr val="tx1"/>
                </a:solidFill>
              </a:rPr>
              <a:t> de </a:t>
            </a:r>
            <a:r>
              <a:rPr lang="en-US" sz="2400" dirty="0" err="1">
                <a:solidFill>
                  <a:schemeClr val="tx1"/>
                </a:solidFill>
              </a:rPr>
              <a:t>contenu</a:t>
            </a:r>
            <a:r>
              <a:rPr lang="en-US" sz="2400" dirty="0">
                <a:solidFill>
                  <a:schemeClr val="tx1"/>
                </a:solidFill>
              </a:rPr>
              <a:t> pour la communication (</a:t>
            </a:r>
            <a:r>
              <a:rPr lang="en-US" sz="2400" dirty="0" err="1">
                <a:solidFill>
                  <a:schemeClr val="tx1"/>
                </a:solidFill>
              </a:rPr>
              <a:t>voir</a:t>
            </a:r>
            <a:r>
              <a:rPr lang="en-US" sz="2400" dirty="0">
                <a:solidFill>
                  <a:schemeClr val="tx1"/>
                </a:solidFill>
              </a:rPr>
              <a:t> </a:t>
            </a:r>
            <a:r>
              <a:rPr lang="en-US" sz="2400" dirty="0" err="1">
                <a:solidFill>
                  <a:schemeClr val="tx1"/>
                </a:solidFill>
              </a:rPr>
              <a:t>diapo</a:t>
            </a:r>
            <a:r>
              <a:rPr lang="en-US" sz="2400" dirty="0">
                <a:solidFill>
                  <a:schemeClr val="tx1"/>
                </a:solidFill>
              </a:rPr>
              <a:t> </a:t>
            </a:r>
            <a:r>
              <a:rPr lang="en-US" sz="2400" dirty="0" err="1">
                <a:solidFill>
                  <a:schemeClr val="tx1"/>
                </a:solidFill>
              </a:rPr>
              <a:t>suivante</a:t>
            </a:r>
            <a:r>
              <a:rPr lang="en-US" sz="2400" dirty="0">
                <a:solidFill>
                  <a:schemeClr val="tx1"/>
                </a:solidFill>
              </a:rPr>
              <a:t>).</a:t>
            </a:r>
          </a:p>
          <a:p>
            <a:pPr marL="457200" indent="-457200">
              <a:buFont typeface="+mj-lt"/>
              <a:buAutoNum type="arabicPeriod"/>
            </a:pPr>
            <a:endParaRPr lang="en-US" sz="1000" dirty="0">
              <a:solidFill>
                <a:schemeClr val="tx1"/>
              </a:solidFill>
            </a:endParaRPr>
          </a:p>
          <a:p>
            <a:pPr marL="457200" indent="-457200">
              <a:buFont typeface="+mj-lt"/>
              <a:buAutoNum type="arabicPeriod"/>
            </a:pPr>
            <a:r>
              <a:rPr lang="en-US" sz="2400" dirty="0" err="1">
                <a:solidFill>
                  <a:schemeClr val="tx1"/>
                </a:solidFill>
              </a:rPr>
              <a:t>L’interview</a:t>
            </a:r>
            <a:r>
              <a:rPr lang="en-US" sz="2400" dirty="0">
                <a:solidFill>
                  <a:schemeClr val="tx1"/>
                </a:solidFill>
              </a:rPr>
              <a:t> a lieu; le </a:t>
            </a:r>
            <a:r>
              <a:rPr lang="en-US" sz="2400" dirty="0" err="1">
                <a:solidFill>
                  <a:schemeClr val="tx1"/>
                </a:solidFill>
              </a:rPr>
              <a:t>reste</a:t>
            </a:r>
            <a:r>
              <a:rPr lang="en-US" sz="2400" dirty="0">
                <a:solidFill>
                  <a:schemeClr val="tx1"/>
                </a:solidFill>
              </a:rPr>
              <a:t> du </a:t>
            </a:r>
            <a:r>
              <a:rPr lang="en-US" sz="2400" dirty="0" err="1">
                <a:solidFill>
                  <a:schemeClr val="tx1"/>
                </a:solidFill>
              </a:rPr>
              <a:t>groupe</a:t>
            </a:r>
            <a:r>
              <a:rPr lang="en-US" sz="2400" dirty="0">
                <a:solidFill>
                  <a:schemeClr val="tx1"/>
                </a:solidFill>
              </a:rPr>
              <a:t> observe et </a:t>
            </a:r>
            <a:r>
              <a:rPr lang="en-US" sz="2400" dirty="0" err="1">
                <a:solidFill>
                  <a:schemeClr val="tx1"/>
                </a:solidFill>
              </a:rPr>
              <a:t>évalue</a:t>
            </a:r>
            <a:r>
              <a:rPr lang="en-US" sz="2400" dirty="0">
                <a:solidFill>
                  <a:schemeClr val="tx1"/>
                </a:solidFill>
              </a:rPr>
              <a:t> la performance des 2 </a:t>
            </a:r>
            <a:r>
              <a:rPr lang="en-US" sz="2400" dirty="0" err="1">
                <a:solidFill>
                  <a:schemeClr val="tx1"/>
                </a:solidFill>
              </a:rPr>
              <a:t>acteurs</a:t>
            </a:r>
            <a:r>
              <a:rPr lang="en-US" sz="2400" dirty="0">
                <a:solidFill>
                  <a:schemeClr val="tx1"/>
                </a:solidFill>
              </a:rPr>
              <a:t>.</a:t>
            </a:r>
            <a:endParaRPr lang="en-US" sz="2400" dirty="0"/>
          </a:p>
          <a:p>
            <a:pPr marL="457200" indent="-457200">
              <a:buFont typeface="+mj-lt"/>
              <a:buAutoNum type="arabicPeriod"/>
            </a:pPr>
            <a:endParaRPr lang="en-US" sz="2400" dirty="0"/>
          </a:p>
          <a:p>
            <a:pPr marL="457200" indent="-457200">
              <a:buFont typeface="+mj-lt"/>
              <a:buAutoNum type="arabicPeriod"/>
            </a:pPr>
            <a:endParaRPr lang="en-US" sz="2400" dirty="0"/>
          </a:p>
        </p:txBody>
      </p:sp>
    </p:spTree>
    <p:extLst>
      <p:ext uri="{BB962C8B-B14F-4D97-AF65-F5344CB8AC3E}">
        <p14:creationId xmlns:p14="http://schemas.microsoft.com/office/powerpoint/2010/main" val="410069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00034" y="1550397"/>
            <a:ext cx="8320438" cy="5262979"/>
          </a:xfrm>
          <a:prstGeom prst="rect">
            <a:avLst/>
          </a:prstGeom>
        </p:spPr>
        <p:txBody>
          <a:bodyPr wrap="square" rIns="0">
            <a:spAutoFit/>
          </a:bodyPr>
          <a:lstStyle/>
          <a:p>
            <a:r>
              <a:rPr lang="en-US" sz="2400" dirty="0" err="1"/>
              <a:t>Préparez</a:t>
            </a:r>
            <a:r>
              <a:rPr lang="en-US" sz="2400" dirty="0"/>
              <a:t> les </a:t>
            </a:r>
            <a:r>
              <a:rPr lang="en-US" sz="2400" dirty="0" err="1"/>
              <a:t>éléments</a:t>
            </a:r>
            <a:r>
              <a:rPr lang="en-US" sz="2400" dirty="0"/>
              <a:t> de </a:t>
            </a:r>
            <a:r>
              <a:rPr lang="en-US" sz="2400" dirty="0" err="1"/>
              <a:t>contenu</a:t>
            </a:r>
            <a:r>
              <a:rPr lang="en-US" sz="2400" dirty="0"/>
              <a:t> pour la communication </a:t>
            </a:r>
            <a:r>
              <a:rPr lang="en-US" sz="2400" dirty="0" err="1"/>
              <a:t>sur</a:t>
            </a:r>
            <a:r>
              <a:rPr lang="en-US" sz="2400" dirty="0"/>
              <a:t> la </a:t>
            </a:r>
            <a:r>
              <a:rPr lang="en-US" sz="2400" dirty="0" err="1"/>
              <a:t>maladie</a:t>
            </a:r>
            <a:r>
              <a:rPr lang="en-US" sz="2400" dirty="0"/>
              <a:t>. </a:t>
            </a:r>
            <a:r>
              <a:rPr lang="en-US" sz="2400" dirty="0" err="1"/>
              <a:t>Concentrez-vous</a:t>
            </a:r>
            <a:r>
              <a:rPr lang="en-US" sz="2400" dirty="0"/>
              <a:t> </a:t>
            </a:r>
            <a:r>
              <a:rPr lang="en-US" sz="2400" dirty="0" err="1"/>
              <a:t>sur</a:t>
            </a:r>
            <a:r>
              <a:rPr lang="en-US" sz="2400" dirty="0"/>
              <a:t> les questions </a:t>
            </a:r>
            <a:r>
              <a:rPr lang="en-US" sz="2400" dirty="0" err="1"/>
              <a:t>suivantes</a:t>
            </a:r>
            <a:r>
              <a:rPr lang="en-US" sz="2400" dirty="0"/>
              <a:t>:</a:t>
            </a:r>
          </a:p>
          <a:p>
            <a:endParaRPr lang="en-US" sz="2400" dirty="0"/>
          </a:p>
          <a:p>
            <a:pPr marL="914400" lvl="1" indent="-457200">
              <a:buFont typeface="Arial"/>
              <a:buChar char="•"/>
            </a:pPr>
            <a:r>
              <a:rPr lang="en-US" sz="2400" dirty="0"/>
              <a:t>Qui?</a:t>
            </a:r>
          </a:p>
          <a:p>
            <a:pPr marL="914400" lvl="1" indent="-457200">
              <a:buFont typeface="Arial"/>
              <a:buChar char="•"/>
            </a:pPr>
            <a:r>
              <a:rPr lang="en-US" sz="2400" dirty="0"/>
              <a:t>Quoi?</a:t>
            </a:r>
          </a:p>
          <a:p>
            <a:pPr marL="914400" lvl="1" indent="-457200">
              <a:buFont typeface="Arial"/>
              <a:buChar char="•"/>
            </a:pPr>
            <a:r>
              <a:rPr lang="en-US" sz="2400" dirty="0" err="1"/>
              <a:t>Quand</a:t>
            </a:r>
            <a:r>
              <a:rPr lang="en-US" sz="2400" dirty="0"/>
              <a:t>?</a:t>
            </a:r>
          </a:p>
          <a:p>
            <a:pPr marL="914400" lvl="1" indent="-457200">
              <a:buFont typeface="Arial"/>
              <a:buChar char="•"/>
            </a:pPr>
            <a:r>
              <a:rPr lang="en-US" sz="2400" dirty="0" err="1"/>
              <a:t>Où</a:t>
            </a:r>
            <a:r>
              <a:rPr lang="en-US" sz="2400" dirty="0"/>
              <a:t>?</a:t>
            </a:r>
          </a:p>
          <a:p>
            <a:pPr marL="914400" lvl="1" indent="-457200">
              <a:buFont typeface="Arial"/>
              <a:buChar char="•"/>
            </a:pPr>
            <a:r>
              <a:rPr lang="en-US" sz="2400" dirty="0"/>
              <a:t>Comment?</a:t>
            </a:r>
          </a:p>
          <a:p>
            <a:pPr marL="914400" lvl="1" indent="-457200">
              <a:buFont typeface="Arial"/>
              <a:buChar char="•"/>
            </a:pPr>
            <a:r>
              <a:rPr lang="en-US" sz="2400" dirty="0" err="1"/>
              <a:t>Pourquoi</a:t>
            </a:r>
            <a:r>
              <a:rPr lang="en-US" sz="2400" dirty="0"/>
              <a:t>?</a:t>
            </a:r>
          </a:p>
          <a:p>
            <a:pPr marL="914400" lvl="1" indent="-457200">
              <a:buFont typeface="Arial"/>
              <a:buChar char="•"/>
            </a:pPr>
            <a:r>
              <a:rPr lang="en-US" sz="2400" dirty="0" err="1"/>
              <a:t>Quels</a:t>
            </a:r>
            <a:r>
              <a:rPr lang="en-US" sz="2400" dirty="0"/>
              <a:t> </a:t>
            </a:r>
            <a:r>
              <a:rPr lang="en-US" sz="2400" dirty="0" err="1"/>
              <a:t>sont</a:t>
            </a:r>
            <a:r>
              <a:rPr lang="en-US" sz="2400" dirty="0"/>
              <a:t> </a:t>
            </a:r>
            <a:r>
              <a:rPr lang="en-US" sz="2400" dirty="0" err="1"/>
              <a:t>vos</a:t>
            </a:r>
            <a:r>
              <a:rPr lang="en-US" sz="2400" dirty="0"/>
              <a:t> trois(3) messages </a:t>
            </a:r>
            <a:r>
              <a:rPr lang="en-US" sz="2400" dirty="0" err="1"/>
              <a:t>clé</a:t>
            </a:r>
            <a:r>
              <a:rPr lang="en-US" sz="2400" dirty="0"/>
              <a:t>? </a:t>
            </a:r>
          </a:p>
          <a:p>
            <a:pPr marL="914400" lvl="1" indent="-457200">
              <a:buFont typeface="Arial"/>
              <a:buChar char="•"/>
            </a:pPr>
            <a:r>
              <a:rPr lang="en-US" sz="2400" dirty="0" err="1"/>
              <a:t>Quel</a:t>
            </a:r>
            <a:r>
              <a:rPr lang="en-US" sz="2400" dirty="0"/>
              <a:t> </a:t>
            </a:r>
            <a:r>
              <a:rPr lang="en-US" sz="2400" dirty="0" err="1"/>
              <a:t>titre</a:t>
            </a:r>
            <a:r>
              <a:rPr lang="en-US" sz="2400" dirty="0"/>
              <a:t> </a:t>
            </a:r>
            <a:r>
              <a:rPr lang="en-US" sz="2400" dirty="0" err="1"/>
              <a:t>voudriez</a:t>
            </a:r>
            <a:r>
              <a:rPr lang="en-US" sz="2400" dirty="0" err="1">
                <a:solidFill>
                  <a:schemeClr val="accent2"/>
                </a:solidFill>
              </a:rPr>
              <a:t>-</a:t>
            </a:r>
            <a:r>
              <a:rPr lang="en-US" sz="2400" dirty="0" err="1"/>
              <a:t>vous</a:t>
            </a:r>
            <a:r>
              <a:rPr lang="en-US" sz="2400" dirty="0"/>
              <a:t> </a:t>
            </a:r>
            <a:r>
              <a:rPr lang="en-US" sz="2400" dirty="0" err="1"/>
              <a:t>voir</a:t>
            </a:r>
            <a:r>
              <a:rPr lang="en-US" sz="2400" dirty="0"/>
              <a:t> </a:t>
            </a:r>
            <a:r>
              <a:rPr lang="en-US" sz="2400" dirty="0" err="1"/>
              <a:t>publié</a:t>
            </a:r>
            <a:r>
              <a:rPr lang="en-US" sz="2400" dirty="0"/>
              <a:t> </a:t>
            </a:r>
            <a:r>
              <a:rPr lang="en-US" sz="2400" dirty="0" err="1"/>
              <a:t>dans</a:t>
            </a:r>
            <a:r>
              <a:rPr lang="en-US" sz="2400" dirty="0"/>
              <a:t> le journal?</a:t>
            </a:r>
          </a:p>
          <a:p>
            <a:pPr marL="457200" indent="-457200">
              <a:buFont typeface="Arial"/>
              <a:buChar char="•"/>
            </a:pPr>
            <a:endParaRPr lang="en-US" sz="2400" dirty="0"/>
          </a:p>
          <a:p>
            <a:pPr marL="457200" indent="-457200">
              <a:buFont typeface="Arial"/>
              <a:buChar char="•"/>
            </a:pPr>
            <a:endParaRPr lang="pl-PL" sz="2400" dirty="0"/>
          </a:p>
          <a:p>
            <a:endParaRPr lang="en-US" sz="2400" dirty="0"/>
          </a:p>
        </p:txBody>
      </p:sp>
      <p:sp>
        <p:nvSpPr>
          <p:cNvPr id="6" name="Title 1"/>
          <p:cNvSpPr>
            <a:spLocks noGrp="1"/>
          </p:cNvSpPr>
          <p:nvPr>
            <p:ph type="title"/>
          </p:nvPr>
        </p:nvSpPr>
        <p:spPr>
          <a:xfrm>
            <a:off x="457200" y="269776"/>
            <a:ext cx="8229600" cy="1143000"/>
          </a:xfrm>
        </p:spPr>
        <p:txBody>
          <a:bodyPr/>
          <a:lstStyle/>
          <a:p>
            <a:pPr>
              <a:defRPr/>
            </a:pPr>
            <a:r>
              <a:rPr lang="fr-FR" sz="3600" b="1" dirty="0">
                <a:solidFill>
                  <a:srgbClr val="002060"/>
                </a:solidFill>
              </a:rPr>
              <a:t>Guide pour le  directeur de la lutte contre la maladie/porte parole du MS</a:t>
            </a:r>
            <a:endParaRPr lang="en-GB" sz="3600" b="1" dirty="0">
              <a:solidFill>
                <a:srgbClr val="002060"/>
              </a:solidFill>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96336" y="44624"/>
            <a:ext cx="1440160" cy="1231441"/>
          </a:xfrm>
          <a:prstGeom prst="rect">
            <a:avLst/>
          </a:prstGeom>
        </p:spPr>
      </p:pic>
      <p:sp>
        <p:nvSpPr>
          <p:cNvPr id="10243" name="Rectangle 4"/>
          <p:cNvSpPr>
            <a:spLocks noGrp="1" noChangeArrowheads="1"/>
          </p:cNvSpPr>
          <p:nvPr>
            <p:ph type="title"/>
          </p:nvPr>
        </p:nvSpPr>
        <p:spPr>
          <a:xfrm>
            <a:off x="457200" y="413792"/>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fr-FR" altLang="en-US" sz="4000" b="1" dirty="0">
                <a:solidFill>
                  <a:srgbClr val="002060"/>
                </a:solidFill>
                <a:latin typeface="+mn-lt"/>
                <a:ea typeface="Calibri" pitchFamily="34" charset="0"/>
                <a:cs typeface="Calibri" pitchFamily="34" charset="0"/>
              </a:rPr>
              <a:t>Questions pour l’intervieweur</a:t>
            </a:r>
            <a:endParaRPr lang="en-GB" altLang="en-US" sz="40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a:xfrm>
            <a:off x="179512" y="836712"/>
            <a:ext cx="8424936" cy="5184576"/>
          </a:xfrm>
        </p:spPr>
        <p:txBody>
          <a:bodyPr lIns="91376" tIns="45688" rIns="91376" bIns="45688"/>
          <a:lstStyle/>
          <a:p>
            <a:pPr marL="0" indent="0" algn="just">
              <a:spcBef>
                <a:spcPts val="600"/>
              </a:spcBef>
              <a:buNone/>
            </a:pPr>
            <a:endParaRPr lang="en-US" altLang="en-US" sz="2400" dirty="0">
              <a:solidFill>
                <a:schemeClr val="tx1"/>
              </a:solidFill>
            </a:endParaRPr>
          </a:p>
          <a:p>
            <a:pPr algn="just">
              <a:spcBef>
                <a:spcPts val="600"/>
              </a:spcBef>
            </a:pPr>
            <a:r>
              <a:rPr lang="en-US" altLang="en-US" sz="2400" dirty="0">
                <a:solidFill>
                  <a:schemeClr val="tx1"/>
                </a:solidFill>
              </a:rPr>
              <a:t>Comment </a:t>
            </a:r>
            <a:r>
              <a:rPr lang="en-US" altLang="en-US" sz="2400" dirty="0" err="1">
                <a:solidFill>
                  <a:schemeClr val="tx1"/>
                </a:solidFill>
              </a:rPr>
              <a:t>pensez-vous</a:t>
            </a:r>
            <a:r>
              <a:rPr lang="en-US" altLang="en-US" sz="2400" dirty="0">
                <a:solidFill>
                  <a:schemeClr val="tx1"/>
                </a:solidFill>
              </a:rPr>
              <a:t> que </a:t>
            </a:r>
            <a:r>
              <a:rPr lang="en-US" altLang="en-US" sz="2400" dirty="0" err="1">
                <a:solidFill>
                  <a:schemeClr val="tx1"/>
                </a:solidFill>
              </a:rPr>
              <a:t>cela</a:t>
            </a:r>
            <a:r>
              <a:rPr lang="en-US" altLang="en-US" sz="2400" dirty="0">
                <a:solidFill>
                  <a:schemeClr val="tx1"/>
                </a:solidFill>
              </a:rPr>
              <a:t> </a:t>
            </a:r>
            <a:r>
              <a:rPr lang="en-US" altLang="en-US" sz="2400" dirty="0" err="1">
                <a:solidFill>
                  <a:schemeClr val="tx1"/>
                </a:solidFill>
              </a:rPr>
              <a:t>est</a:t>
            </a:r>
            <a:r>
              <a:rPr lang="en-US" altLang="en-US" sz="2400" dirty="0">
                <a:solidFill>
                  <a:schemeClr val="tx1"/>
                </a:solidFill>
              </a:rPr>
              <a:t> </a:t>
            </a:r>
            <a:r>
              <a:rPr lang="en-US" altLang="en-US" sz="2400" dirty="0" err="1">
                <a:solidFill>
                  <a:schemeClr val="tx1"/>
                </a:solidFill>
              </a:rPr>
              <a:t>arrivé</a:t>
            </a:r>
            <a:r>
              <a:rPr lang="en-US" altLang="en-US" sz="2400" dirty="0">
                <a:solidFill>
                  <a:schemeClr val="tx1"/>
                </a:solidFill>
              </a:rPr>
              <a:t>?</a:t>
            </a:r>
          </a:p>
          <a:p>
            <a:pPr marL="0" indent="0" algn="just">
              <a:spcBef>
                <a:spcPts val="600"/>
              </a:spcBef>
              <a:buNone/>
            </a:pPr>
            <a:endParaRPr lang="en-US" altLang="en-US" sz="1400" dirty="0">
              <a:solidFill>
                <a:schemeClr val="tx1"/>
              </a:solidFill>
            </a:endParaRPr>
          </a:p>
          <a:p>
            <a:pPr algn="just">
              <a:spcBef>
                <a:spcPts val="600"/>
              </a:spcBef>
            </a:pPr>
            <a:r>
              <a:rPr lang="en-US" altLang="en-US" sz="2400" dirty="0" err="1">
                <a:solidFill>
                  <a:schemeClr val="tx1"/>
                </a:solidFill>
              </a:rPr>
              <a:t>Pouvez-vous</a:t>
            </a:r>
            <a:r>
              <a:rPr lang="en-US" altLang="en-US" sz="2400" dirty="0">
                <a:solidFill>
                  <a:schemeClr val="tx1"/>
                </a:solidFill>
              </a:rPr>
              <a:t> donner </a:t>
            </a:r>
            <a:r>
              <a:rPr lang="en-US" altLang="en-US" sz="2400" dirty="0" err="1">
                <a:solidFill>
                  <a:schemeClr val="tx1"/>
                </a:solidFill>
              </a:rPr>
              <a:t>une</a:t>
            </a:r>
            <a:r>
              <a:rPr lang="en-US" altLang="en-US" sz="2400" dirty="0">
                <a:solidFill>
                  <a:schemeClr val="tx1"/>
                </a:solidFill>
              </a:rPr>
              <a:t> idée du </a:t>
            </a:r>
            <a:r>
              <a:rPr lang="en-US" altLang="en-US" sz="2400" dirty="0" err="1">
                <a:solidFill>
                  <a:schemeClr val="tx1"/>
                </a:solidFill>
              </a:rPr>
              <a:t>nombre</a:t>
            </a:r>
            <a:r>
              <a:rPr lang="en-US" altLang="en-US" sz="2400" dirty="0">
                <a:solidFill>
                  <a:schemeClr val="tx1"/>
                </a:solidFill>
              </a:rPr>
              <a:t> de gens qui </a:t>
            </a:r>
            <a:r>
              <a:rPr lang="en-US" altLang="en-US" sz="2400" dirty="0" err="1">
                <a:solidFill>
                  <a:schemeClr val="tx1"/>
                </a:solidFill>
              </a:rPr>
              <a:t>peuvent</a:t>
            </a:r>
            <a:r>
              <a:rPr lang="en-US" altLang="en-US" sz="2400" dirty="0">
                <a:solidFill>
                  <a:schemeClr val="tx1"/>
                </a:solidFill>
              </a:rPr>
              <a:t> </a:t>
            </a:r>
            <a:r>
              <a:rPr lang="en-US" altLang="en-US" sz="2400" dirty="0" err="1">
                <a:solidFill>
                  <a:schemeClr val="tx1"/>
                </a:solidFill>
              </a:rPr>
              <a:t>être</a:t>
            </a:r>
            <a:r>
              <a:rPr lang="en-US" altLang="en-US" sz="2400" dirty="0">
                <a:solidFill>
                  <a:schemeClr val="tx1"/>
                </a:solidFill>
              </a:rPr>
              <a:t> </a:t>
            </a:r>
            <a:r>
              <a:rPr lang="en-US" altLang="en-US" sz="2400" dirty="0" err="1">
                <a:solidFill>
                  <a:schemeClr val="tx1"/>
                </a:solidFill>
              </a:rPr>
              <a:t>affectés</a:t>
            </a:r>
            <a:r>
              <a:rPr lang="en-US" altLang="en-US" sz="2400" dirty="0">
                <a:solidFill>
                  <a:schemeClr val="tx1"/>
                </a:solidFill>
              </a:rPr>
              <a:t> par </a:t>
            </a:r>
            <a:r>
              <a:rPr lang="en-US" altLang="en-US" sz="2400" dirty="0" err="1">
                <a:solidFill>
                  <a:schemeClr val="tx1"/>
                </a:solidFill>
              </a:rPr>
              <a:t>cette</a:t>
            </a:r>
            <a:r>
              <a:rPr lang="en-US" altLang="en-US" sz="2400" dirty="0">
                <a:solidFill>
                  <a:schemeClr val="tx1"/>
                </a:solidFill>
              </a:rPr>
              <a:t> </a:t>
            </a:r>
            <a:r>
              <a:rPr lang="en-US" altLang="en-US" sz="2400" dirty="0" err="1">
                <a:solidFill>
                  <a:schemeClr val="tx1"/>
                </a:solidFill>
              </a:rPr>
              <a:t>maladie</a:t>
            </a:r>
            <a:r>
              <a:rPr lang="en-US" altLang="en-US" sz="2400" dirty="0">
                <a:solidFill>
                  <a:schemeClr val="tx1"/>
                </a:solidFill>
              </a:rPr>
              <a:t>?</a:t>
            </a:r>
          </a:p>
          <a:p>
            <a:pPr marL="0" indent="0" algn="just">
              <a:spcBef>
                <a:spcPts val="600"/>
              </a:spcBef>
              <a:buNone/>
            </a:pPr>
            <a:endParaRPr lang="en-US" altLang="en-US" sz="1400" dirty="0">
              <a:solidFill>
                <a:schemeClr val="tx1"/>
              </a:solidFill>
            </a:endParaRPr>
          </a:p>
          <a:p>
            <a:pPr algn="just">
              <a:spcBef>
                <a:spcPts val="600"/>
              </a:spcBef>
            </a:pPr>
            <a:r>
              <a:rPr lang="en-US" altLang="en-US" sz="2400" dirty="0" err="1">
                <a:solidFill>
                  <a:schemeClr val="tx1"/>
                </a:solidFill>
              </a:rPr>
              <a:t>Qu'arriverait-il</a:t>
            </a:r>
            <a:r>
              <a:rPr lang="en-US" altLang="en-US" sz="2400" dirty="0">
                <a:solidFill>
                  <a:schemeClr val="tx1"/>
                </a:solidFill>
              </a:rPr>
              <a:t> </a:t>
            </a:r>
            <a:r>
              <a:rPr lang="en-US" altLang="en-US" sz="2400" dirty="0" err="1">
                <a:solidFill>
                  <a:schemeClr val="tx1"/>
                </a:solidFill>
              </a:rPr>
              <a:t>si</a:t>
            </a:r>
            <a:r>
              <a:rPr lang="en-US" altLang="en-US" sz="2400" dirty="0">
                <a:solidFill>
                  <a:schemeClr val="tx1"/>
                </a:solidFill>
              </a:rPr>
              <a:t> le </a:t>
            </a:r>
            <a:r>
              <a:rPr lang="en-US" altLang="en-US" sz="2400" dirty="0" err="1">
                <a:solidFill>
                  <a:schemeClr val="tx1"/>
                </a:solidFill>
              </a:rPr>
              <a:t>germe</a:t>
            </a:r>
            <a:r>
              <a:rPr lang="en-US" altLang="en-US" sz="2400" dirty="0">
                <a:solidFill>
                  <a:schemeClr val="tx1"/>
                </a:solidFill>
              </a:rPr>
              <a:t> se </a:t>
            </a:r>
            <a:r>
              <a:rPr lang="en-US" altLang="en-US" sz="2400" dirty="0" err="1">
                <a:solidFill>
                  <a:schemeClr val="tx1"/>
                </a:solidFill>
              </a:rPr>
              <a:t>propageait</a:t>
            </a:r>
            <a:r>
              <a:rPr lang="en-US" altLang="en-US" sz="2400" dirty="0">
                <a:solidFill>
                  <a:schemeClr val="tx1"/>
                </a:solidFill>
              </a:rPr>
              <a:t> aux </a:t>
            </a:r>
            <a:r>
              <a:rPr lang="en-US" altLang="en-US" sz="2400" dirty="0" err="1">
                <a:solidFill>
                  <a:schemeClr val="tx1"/>
                </a:solidFill>
              </a:rPr>
              <a:t>autres</a:t>
            </a:r>
            <a:r>
              <a:rPr lang="en-US" altLang="en-US" sz="2400" dirty="0">
                <a:solidFill>
                  <a:schemeClr val="tx1"/>
                </a:solidFill>
              </a:rPr>
              <a:t> </a:t>
            </a:r>
            <a:r>
              <a:rPr lang="en-US" altLang="en-US" sz="2400" dirty="0" err="1">
                <a:solidFill>
                  <a:schemeClr val="tx1"/>
                </a:solidFill>
              </a:rPr>
              <a:t>régions</a:t>
            </a:r>
            <a:r>
              <a:rPr lang="en-US" altLang="en-US" sz="2400" dirty="0">
                <a:solidFill>
                  <a:schemeClr val="tx1"/>
                </a:solidFill>
              </a:rPr>
              <a:t> du pays?</a:t>
            </a:r>
          </a:p>
          <a:p>
            <a:pPr marL="0" indent="0" algn="just">
              <a:spcBef>
                <a:spcPts val="600"/>
              </a:spcBef>
              <a:buNone/>
            </a:pPr>
            <a:endParaRPr lang="en-US" altLang="en-US" sz="1400" dirty="0">
              <a:solidFill>
                <a:schemeClr val="tx1"/>
              </a:solidFill>
            </a:endParaRPr>
          </a:p>
          <a:p>
            <a:pPr algn="just">
              <a:spcBef>
                <a:spcPts val="600"/>
              </a:spcBef>
            </a:pPr>
            <a:r>
              <a:rPr lang="en-US" altLang="en-US" sz="2400" dirty="0">
                <a:solidFill>
                  <a:schemeClr val="tx1"/>
                </a:solidFill>
              </a:rPr>
              <a:t>Est-</a:t>
            </a:r>
            <a:r>
              <a:rPr lang="en-US" altLang="en-US" sz="2400" dirty="0" err="1">
                <a:solidFill>
                  <a:schemeClr val="tx1"/>
                </a:solidFill>
              </a:rPr>
              <a:t>il</a:t>
            </a:r>
            <a:r>
              <a:rPr lang="en-US" altLang="en-US" sz="2400" dirty="0">
                <a:solidFill>
                  <a:schemeClr val="tx1"/>
                </a:solidFill>
              </a:rPr>
              <a:t> </a:t>
            </a:r>
            <a:r>
              <a:rPr lang="en-US" altLang="en-US" sz="2400" dirty="0" err="1">
                <a:solidFill>
                  <a:schemeClr val="tx1"/>
                </a:solidFill>
              </a:rPr>
              <a:t>vrai</a:t>
            </a:r>
            <a:r>
              <a:rPr lang="en-US" altLang="en-US" sz="2400" dirty="0">
                <a:solidFill>
                  <a:schemeClr val="tx1"/>
                </a:solidFill>
              </a:rPr>
              <a:t> que le </a:t>
            </a:r>
            <a:r>
              <a:rPr lang="en-US" altLang="en-US" sz="2400" dirty="0" err="1">
                <a:solidFill>
                  <a:schemeClr val="tx1"/>
                </a:solidFill>
              </a:rPr>
              <a:t>Ministère</a:t>
            </a:r>
            <a:r>
              <a:rPr lang="en-US" altLang="en-US" sz="2400" dirty="0">
                <a:solidFill>
                  <a:schemeClr val="tx1"/>
                </a:solidFill>
              </a:rPr>
              <a:t> de la Santé </a:t>
            </a:r>
            <a:r>
              <a:rPr lang="en-US" altLang="en-US" sz="2400" dirty="0" err="1">
                <a:solidFill>
                  <a:schemeClr val="tx1"/>
                </a:solidFill>
              </a:rPr>
              <a:t>n'a</a:t>
            </a:r>
            <a:r>
              <a:rPr lang="en-US" altLang="en-US" sz="2400" dirty="0">
                <a:solidFill>
                  <a:schemeClr val="tx1"/>
                </a:solidFill>
              </a:rPr>
              <a:t> pas </a:t>
            </a:r>
            <a:r>
              <a:rPr lang="en-US" altLang="en-US" sz="2400" dirty="0" err="1">
                <a:solidFill>
                  <a:schemeClr val="tx1"/>
                </a:solidFill>
              </a:rPr>
              <a:t>formé</a:t>
            </a:r>
            <a:r>
              <a:rPr lang="en-US" altLang="en-US" sz="2400" dirty="0">
                <a:solidFill>
                  <a:schemeClr val="tx1"/>
                </a:solidFill>
              </a:rPr>
              <a:t> </a:t>
            </a:r>
            <a:r>
              <a:rPr lang="en-US" altLang="en-US" sz="2400" dirty="0" err="1">
                <a:solidFill>
                  <a:schemeClr val="tx1"/>
                </a:solidFill>
              </a:rPr>
              <a:t>suffisamment</a:t>
            </a:r>
            <a:r>
              <a:rPr lang="en-US" altLang="en-US" sz="2400" dirty="0">
                <a:solidFill>
                  <a:schemeClr val="tx1"/>
                </a:solidFill>
              </a:rPr>
              <a:t> de </a:t>
            </a:r>
            <a:r>
              <a:rPr lang="en-US" altLang="en-US" sz="2400" dirty="0" err="1">
                <a:solidFill>
                  <a:schemeClr val="tx1"/>
                </a:solidFill>
              </a:rPr>
              <a:t>travailleurs</a:t>
            </a:r>
            <a:r>
              <a:rPr lang="en-US" altLang="en-US" sz="2400" dirty="0">
                <a:solidFill>
                  <a:schemeClr val="tx1"/>
                </a:solidFill>
              </a:rPr>
              <a:t> de santé </a:t>
            </a:r>
            <a:r>
              <a:rPr lang="en-US" altLang="en-US" sz="2400" dirty="0" err="1">
                <a:solidFill>
                  <a:schemeClr val="tx1"/>
                </a:solidFill>
              </a:rPr>
              <a:t>locaux</a:t>
            </a:r>
            <a:r>
              <a:rPr lang="en-US" altLang="en-US" sz="2400" dirty="0">
                <a:solidFill>
                  <a:schemeClr val="tx1"/>
                </a:solidFill>
              </a:rPr>
              <a:t> </a:t>
            </a:r>
            <a:r>
              <a:rPr lang="en-US" altLang="en-US" sz="2400" dirty="0" err="1">
                <a:solidFill>
                  <a:schemeClr val="tx1"/>
                </a:solidFill>
              </a:rPr>
              <a:t>parce</a:t>
            </a:r>
            <a:r>
              <a:rPr lang="en-US" altLang="en-US" sz="2400" dirty="0">
                <a:solidFill>
                  <a:schemeClr val="tx1"/>
                </a:solidFill>
              </a:rPr>
              <a:t> que </a:t>
            </a:r>
            <a:r>
              <a:rPr lang="en-US" altLang="en-US" sz="2400" dirty="0" err="1">
                <a:solidFill>
                  <a:schemeClr val="tx1"/>
                </a:solidFill>
              </a:rPr>
              <a:t>l'argent</a:t>
            </a:r>
            <a:r>
              <a:rPr lang="en-US" altLang="en-US" sz="2400" dirty="0">
                <a:solidFill>
                  <a:schemeClr val="tx1"/>
                </a:solidFill>
              </a:rPr>
              <a:t> a </a:t>
            </a:r>
            <a:r>
              <a:rPr lang="en-US" altLang="en-US" sz="2400" dirty="0" err="1">
                <a:solidFill>
                  <a:schemeClr val="tx1"/>
                </a:solidFill>
              </a:rPr>
              <a:t>été</a:t>
            </a:r>
            <a:r>
              <a:rPr lang="en-US" altLang="en-US" sz="2400" dirty="0">
                <a:solidFill>
                  <a:schemeClr val="tx1"/>
                </a:solidFill>
              </a:rPr>
              <a:t> </a:t>
            </a:r>
            <a:r>
              <a:rPr lang="en-US" altLang="en-US" sz="2400" dirty="0" err="1">
                <a:solidFill>
                  <a:schemeClr val="tx1"/>
                </a:solidFill>
              </a:rPr>
              <a:t>utilisé</a:t>
            </a:r>
            <a:r>
              <a:rPr lang="en-US" altLang="en-US" sz="2400" dirty="0">
                <a:solidFill>
                  <a:schemeClr val="tx1"/>
                </a:solidFill>
              </a:rPr>
              <a:t> pour la construction </a:t>
            </a:r>
            <a:r>
              <a:rPr lang="en-US" altLang="en-US" sz="2400" dirty="0"/>
              <a:t>d’un nouveau </a:t>
            </a:r>
            <a:r>
              <a:rPr lang="en-US" altLang="en-US" sz="2400" dirty="0" err="1"/>
              <a:t>bâtiment</a:t>
            </a:r>
            <a:r>
              <a:rPr lang="en-US" altLang="en-US" sz="2400" dirty="0"/>
              <a:t> au </a:t>
            </a:r>
            <a:r>
              <a:rPr lang="en-US" altLang="en-US" sz="2400" dirty="0" err="1"/>
              <a:t>siège</a:t>
            </a:r>
            <a:r>
              <a:rPr lang="en-US" altLang="en-US" sz="2400" dirty="0"/>
              <a:t> ?</a:t>
            </a:r>
          </a:p>
          <a:p>
            <a:pPr algn="just">
              <a:spcBef>
                <a:spcPts val="600"/>
              </a:spcBef>
            </a:pPr>
            <a:endParaRPr lang="en-GB" altLang="en-US" sz="2400" dirty="0"/>
          </a:p>
          <a:p>
            <a:pPr algn="just">
              <a:spcBef>
                <a:spcPts val="600"/>
              </a:spcBef>
            </a:pPr>
            <a:endParaRPr lang="en-GB" altLang="en-US" sz="2400" dirty="0"/>
          </a:p>
          <a:p>
            <a:pPr algn="just">
              <a:spcBef>
                <a:spcPts val="600"/>
              </a:spcBef>
            </a:pPr>
            <a:endParaRPr lang="en-GB" altLang="en-US" sz="2400" dirty="0"/>
          </a:p>
          <a:p>
            <a:pPr algn="just">
              <a:spcBef>
                <a:spcPts val="600"/>
              </a:spcBef>
            </a:pPr>
            <a:endParaRPr lang="en-GB" altLang="en-US" sz="2400" dirty="0"/>
          </a:p>
          <a:p>
            <a:pPr algn="just">
              <a:spcBef>
                <a:spcPts val="600"/>
              </a:spcBef>
            </a:pPr>
            <a:endParaRPr lang="en-GB" altLang="en-US" sz="2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1" end="1"/>
                                            </p:txEl>
                                          </p:spTgt>
                                        </p:tgtEl>
                                        <p:attrNameLst>
                                          <p:attrName>style.visibility</p:attrName>
                                        </p:attrNameLst>
                                      </p:cBhvr>
                                      <p:to>
                                        <p:strVal val="visible"/>
                                      </p:to>
                                    </p:set>
                                    <p:animEffect transition="in" filter="dissolve">
                                      <p:cBhvr>
                                        <p:cTn id="7" dur="500"/>
                                        <p:tgtEl>
                                          <p:spTgt spid="1126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3" end="3"/>
                                            </p:txEl>
                                          </p:spTgt>
                                        </p:tgtEl>
                                        <p:attrNameLst>
                                          <p:attrName>style.visibility</p:attrName>
                                        </p:attrNameLst>
                                      </p:cBhvr>
                                      <p:to>
                                        <p:strVal val="visible"/>
                                      </p:to>
                                    </p:set>
                                    <p:animEffect transition="in" filter="dissolve">
                                      <p:cBhvr>
                                        <p:cTn id="12" dur="500"/>
                                        <p:tgtEl>
                                          <p:spTgt spid="1126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5" end="5"/>
                                            </p:txEl>
                                          </p:spTgt>
                                        </p:tgtEl>
                                        <p:attrNameLst>
                                          <p:attrName>style.visibility</p:attrName>
                                        </p:attrNameLst>
                                      </p:cBhvr>
                                      <p:to>
                                        <p:strVal val="visible"/>
                                      </p:to>
                                    </p:set>
                                    <p:animEffect transition="in" filter="dissolve">
                                      <p:cBhvr>
                                        <p:cTn id="17" dur="500"/>
                                        <p:tgtEl>
                                          <p:spTgt spid="1126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7" end="7"/>
                                            </p:txEl>
                                          </p:spTgt>
                                        </p:tgtEl>
                                        <p:attrNameLst>
                                          <p:attrName>style.visibility</p:attrName>
                                        </p:attrNameLst>
                                      </p:cBhvr>
                                      <p:to>
                                        <p:strVal val="visible"/>
                                      </p:to>
                                    </p:set>
                                    <p:animEffect transition="in" filter="dissolve">
                                      <p:cBhvr>
                                        <p:cTn id="22" dur="500"/>
                                        <p:tgtEl>
                                          <p:spTgt spid="1126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668344" y="6967"/>
            <a:ext cx="1475656" cy="1261793"/>
          </a:xfrm>
          <a:prstGeom prst="rect">
            <a:avLst/>
          </a:prstGeom>
        </p:spPr>
      </p:pic>
      <p:sp>
        <p:nvSpPr>
          <p:cNvPr id="10243" name="Rectangle 4"/>
          <p:cNvSpPr>
            <a:spLocks noGrp="1" noChangeArrowheads="1"/>
          </p:cNvSpPr>
          <p:nvPr>
            <p:ph type="title"/>
          </p:nvPr>
        </p:nvSpPr>
        <p:spPr>
          <a:xfrm>
            <a:off x="457200" y="413792"/>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en-GB" altLang="en-US" sz="3600" b="1" dirty="0">
                <a:solidFill>
                  <a:srgbClr val="002060"/>
                </a:solidFill>
                <a:latin typeface="+mn-lt"/>
                <a:ea typeface="Calibri" pitchFamily="34" charset="0"/>
                <a:cs typeface="Calibri" pitchFamily="34" charset="0"/>
              </a:rPr>
              <a:t>A </a:t>
            </a:r>
            <a:r>
              <a:rPr lang="en-GB" altLang="en-US" sz="3600" b="1" dirty="0" err="1">
                <a:solidFill>
                  <a:srgbClr val="002060"/>
                </a:solidFill>
                <a:latin typeface="+mn-lt"/>
                <a:ea typeface="Calibri" pitchFamily="34" charset="0"/>
                <a:cs typeface="Calibri" pitchFamily="34" charset="0"/>
              </a:rPr>
              <a:t>retenir</a:t>
            </a:r>
            <a:endParaRPr lang="en-GB" altLang="en-US" sz="36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a:xfrm>
            <a:off x="395536" y="908720"/>
            <a:ext cx="8229600" cy="4896544"/>
          </a:xfrm>
        </p:spPr>
        <p:txBody>
          <a:bodyPr lIns="91376" tIns="45688" rIns="91376" bIns="45688"/>
          <a:lstStyle/>
          <a:p>
            <a:pPr algn="just">
              <a:spcBef>
                <a:spcPts val="600"/>
              </a:spcBef>
            </a:pPr>
            <a:endParaRPr lang="en-US" altLang="en-US" sz="2800" dirty="0"/>
          </a:p>
          <a:p>
            <a:pPr algn="just">
              <a:spcBef>
                <a:spcPts val="600"/>
              </a:spcBef>
            </a:pPr>
            <a:r>
              <a:rPr lang="en-US" altLang="en-US" sz="2800" dirty="0" err="1"/>
              <a:t>Préparez</a:t>
            </a:r>
            <a:r>
              <a:rPr lang="en-US" altLang="en-US" sz="2800" dirty="0"/>
              <a:t> </a:t>
            </a:r>
            <a:r>
              <a:rPr lang="en-US" altLang="en-US" sz="2800" dirty="0">
                <a:solidFill>
                  <a:schemeClr val="accent6">
                    <a:lumMod val="75000"/>
                  </a:schemeClr>
                </a:solidFill>
              </a:rPr>
              <a:t>3 messages </a:t>
            </a:r>
            <a:r>
              <a:rPr lang="en-US" altLang="en-US" sz="2800" dirty="0" err="1">
                <a:solidFill>
                  <a:schemeClr val="accent6">
                    <a:lumMod val="75000"/>
                  </a:schemeClr>
                </a:solidFill>
              </a:rPr>
              <a:t>clés</a:t>
            </a:r>
            <a:r>
              <a:rPr lang="en-US" altLang="en-US" sz="2800" dirty="0">
                <a:solidFill>
                  <a:schemeClr val="accent6">
                    <a:lumMod val="75000"/>
                  </a:schemeClr>
                </a:solidFill>
              </a:rPr>
              <a:t> </a:t>
            </a:r>
            <a:r>
              <a:rPr lang="en-US" altLang="en-US" sz="2800" dirty="0"/>
              <a:t>à </a:t>
            </a:r>
            <a:r>
              <a:rPr lang="en-US" altLang="en-US" sz="2800" dirty="0" err="1"/>
              <a:t>utiliser</a:t>
            </a:r>
            <a:r>
              <a:rPr lang="en-US" altLang="en-US" sz="2800" dirty="0"/>
              <a:t> </a:t>
            </a:r>
            <a:r>
              <a:rPr lang="en-US" altLang="en-US" sz="2800" dirty="0">
                <a:solidFill>
                  <a:schemeClr val="accent6">
                    <a:lumMod val="75000"/>
                  </a:schemeClr>
                </a:solidFill>
              </a:rPr>
              <a:t>tout le temps</a:t>
            </a:r>
            <a:r>
              <a:rPr lang="en-US" altLang="en-US" sz="2800" dirty="0">
                <a:solidFill>
                  <a:srgbClr val="C00000"/>
                </a:solidFill>
              </a:rPr>
              <a:t> </a:t>
            </a:r>
            <a:r>
              <a:rPr lang="en-US" altLang="en-US" sz="2800" dirty="0" err="1"/>
              <a:t>dans</a:t>
            </a:r>
            <a:r>
              <a:rPr lang="en-US" altLang="en-US" sz="2800" dirty="0"/>
              <a:t> </a:t>
            </a:r>
            <a:r>
              <a:rPr lang="en-US" altLang="en-US" sz="2800" dirty="0" err="1"/>
              <a:t>tous</a:t>
            </a:r>
            <a:r>
              <a:rPr lang="en-US" altLang="en-US" sz="2800" dirty="0"/>
              <a:t> les types </a:t>
            </a:r>
            <a:r>
              <a:rPr lang="en-US" altLang="en-US" sz="2800" dirty="0" err="1"/>
              <a:t>d’entretiens</a:t>
            </a:r>
            <a:r>
              <a:rPr lang="en-US" altLang="en-US" sz="2800" dirty="0"/>
              <a:t>, </a:t>
            </a:r>
            <a:r>
              <a:rPr lang="en-US" altLang="en-US" sz="2800" dirty="0" err="1"/>
              <a:t>basés</a:t>
            </a:r>
            <a:r>
              <a:rPr lang="en-US" altLang="en-US" sz="2800" dirty="0"/>
              <a:t> sur </a:t>
            </a:r>
            <a:r>
              <a:rPr lang="en-US" altLang="en-US" sz="2800" dirty="0" err="1"/>
              <a:t>l’informations</a:t>
            </a:r>
            <a:r>
              <a:rPr lang="en-US" altLang="en-US" sz="2800" dirty="0"/>
              <a:t> (</a:t>
            </a:r>
            <a:r>
              <a:rPr lang="en-US" altLang="en-US" sz="2800" dirty="0" err="1"/>
              <a:t>peu</a:t>
            </a:r>
            <a:r>
              <a:rPr lang="en-US" altLang="en-US" sz="2800" dirty="0"/>
              <a:t> </a:t>
            </a:r>
            <a:r>
              <a:rPr lang="en-US" altLang="en-US" sz="2800" dirty="0" err="1"/>
              <a:t>ou</a:t>
            </a:r>
            <a:r>
              <a:rPr lang="en-US" altLang="en-US" sz="2800" dirty="0"/>
              <a:t> beaucoup)</a:t>
            </a:r>
            <a:r>
              <a:rPr lang="en-US" altLang="en-US" sz="2800" dirty="0">
                <a:solidFill>
                  <a:schemeClr val="accent6">
                    <a:lumMod val="75000"/>
                  </a:schemeClr>
                </a:solidFill>
              </a:rPr>
              <a:t> </a:t>
            </a:r>
            <a:r>
              <a:rPr lang="en-US" altLang="en-US" sz="2800" dirty="0" err="1">
                <a:solidFill>
                  <a:schemeClr val="accent6">
                    <a:lumMod val="75000"/>
                  </a:schemeClr>
                </a:solidFill>
              </a:rPr>
              <a:t>dont</a:t>
            </a:r>
            <a:r>
              <a:rPr lang="en-US" altLang="en-US" sz="2800" dirty="0">
                <a:solidFill>
                  <a:schemeClr val="accent6">
                    <a:lumMod val="75000"/>
                  </a:schemeClr>
                </a:solidFill>
              </a:rPr>
              <a:t> </a:t>
            </a:r>
            <a:r>
              <a:rPr lang="en-US" altLang="en-US" sz="2800" dirty="0" err="1">
                <a:solidFill>
                  <a:schemeClr val="accent6">
                    <a:lumMod val="75000"/>
                  </a:schemeClr>
                </a:solidFill>
              </a:rPr>
              <a:t>vous</a:t>
            </a:r>
            <a:r>
              <a:rPr lang="en-US" altLang="en-US" sz="2800" dirty="0">
                <a:solidFill>
                  <a:schemeClr val="accent6">
                    <a:lumMod val="75000"/>
                  </a:schemeClr>
                </a:solidFill>
              </a:rPr>
              <a:t> </a:t>
            </a:r>
            <a:r>
              <a:rPr lang="en-US" altLang="en-US" sz="2800" dirty="0" err="1">
                <a:solidFill>
                  <a:schemeClr val="accent6">
                    <a:lumMod val="75000"/>
                  </a:schemeClr>
                </a:solidFill>
              </a:rPr>
              <a:t>disposez</a:t>
            </a:r>
            <a:r>
              <a:rPr lang="en-US" altLang="en-US" sz="2800" dirty="0">
                <a:solidFill>
                  <a:schemeClr val="accent6">
                    <a:lumMod val="75000"/>
                  </a:schemeClr>
                </a:solidFill>
              </a:rPr>
              <a:t>.</a:t>
            </a:r>
          </a:p>
          <a:p>
            <a:pPr algn="just">
              <a:spcBef>
                <a:spcPts val="600"/>
              </a:spcBef>
            </a:pPr>
            <a:endParaRPr lang="en-US" altLang="en-US" sz="2800" dirty="0"/>
          </a:p>
          <a:p>
            <a:pPr algn="just">
              <a:spcBef>
                <a:spcPts val="600"/>
              </a:spcBef>
            </a:pPr>
            <a:r>
              <a:rPr lang="en-US" altLang="en-US" sz="2800" dirty="0">
                <a:solidFill>
                  <a:schemeClr val="accent6">
                    <a:lumMod val="75000"/>
                  </a:schemeClr>
                </a:solidFill>
              </a:rPr>
              <a:t>Ne </a:t>
            </a:r>
            <a:r>
              <a:rPr lang="en-US" altLang="en-US" sz="2800" dirty="0" err="1">
                <a:solidFill>
                  <a:schemeClr val="accent6">
                    <a:lumMod val="75000"/>
                  </a:schemeClr>
                </a:solidFill>
              </a:rPr>
              <a:t>répondez</a:t>
            </a:r>
            <a:r>
              <a:rPr lang="en-US" altLang="en-US" sz="2800" dirty="0">
                <a:solidFill>
                  <a:schemeClr val="accent6">
                    <a:lumMod val="75000"/>
                  </a:schemeClr>
                </a:solidFill>
              </a:rPr>
              <a:t> pas </a:t>
            </a:r>
            <a:r>
              <a:rPr lang="en-US" altLang="en-US" sz="2800" dirty="0" err="1">
                <a:solidFill>
                  <a:schemeClr val="accent6">
                    <a:lumMod val="75000"/>
                  </a:schemeClr>
                </a:solidFill>
              </a:rPr>
              <a:t>directement</a:t>
            </a:r>
            <a:r>
              <a:rPr lang="en-US" altLang="en-US" sz="2800" dirty="0">
                <a:solidFill>
                  <a:schemeClr val="accent6">
                    <a:lumMod val="75000"/>
                  </a:schemeClr>
                </a:solidFill>
              </a:rPr>
              <a:t> </a:t>
            </a:r>
            <a:r>
              <a:rPr lang="en-US" altLang="en-US" sz="2800" dirty="0"/>
              <a:t>aux questions que les </a:t>
            </a:r>
            <a:r>
              <a:rPr lang="en-US" altLang="en-US" sz="2800" dirty="0" err="1"/>
              <a:t>journalistes</a:t>
            </a:r>
            <a:r>
              <a:rPr lang="en-US" altLang="en-US" sz="2800" dirty="0"/>
              <a:t> </a:t>
            </a:r>
            <a:r>
              <a:rPr lang="en-US" altLang="en-US" sz="2800" dirty="0" err="1"/>
              <a:t>posent</a:t>
            </a:r>
            <a:r>
              <a:rPr lang="en-US" altLang="en-US" sz="2800" dirty="0"/>
              <a:t>. </a:t>
            </a:r>
            <a:r>
              <a:rPr lang="en-US" altLang="en-US" sz="2800" dirty="0" err="1"/>
              <a:t>Vous</a:t>
            </a:r>
            <a:r>
              <a:rPr lang="en-US" altLang="en-US" sz="2800" dirty="0"/>
              <a:t> </a:t>
            </a:r>
            <a:r>
              <a:rPr lang="en-US" altLang="en-US" sz="2800" dirty="0" err="1"/>
              <a:t>devez</a:t>
            </a:r>
            <a:r>
              <a:rPr lang="en-US" altLang="en-US" sz="2800" dirty="0"/>
              <a:t> les </a:t>
            </a:r>
            <a:r>
              <a:rPr lang="en-US" altLang="en-US" sz="2800" dirty="0" err="1"/>
              <a:t>reconnaître</a:t>
            </a:r>
            <a:r>
              <a:rPr lang="en-US" altLang="en-US" sz="2800" dirty="0"/>
              <a:t>, et </a:t>
            </a:r>
            <a:r>
              <a:rPr lang="en-US" altLang="en-US" sz="2800" dirty="0" err="1"/>
              <a:t>utiliser</a:t>
            </a:r>
            <a:r>
              <a:rPr lang="en-US" altLang="en-US" sz="2800" dirty="0"/>
              <a:t> les </a:t>
            </a:r>
            <a:r>
              <a:rPr lang="en-US" altLang="en-US" sz="2800" dirty="0" err="1"/>
              <a:t>passerelles</a:t>
            </a:r>
            <a:r>
              <a:rPr lang="en-US" altLang="en-US" sz="2800" dirty="0"/>
              <a:t> pour </a:t>
            </a:r>
            <a:r>
              <a:rPr lang="en-US" altLang="en-US" sz="2800" dirty="0" err="1">
                <a:solidFill>
                  <a:schemeClr val="accent6">
                    <a:lumMod val="75000"/>
                  </a:schemeClr>
                </a:solidFill>
              </a:rPr>
              <a:t>communiquer</a:t>
            </a:r>
            <a:r>
              <a:rPr lang="en-US" altLang="en-US" sz="2800" dirty="0">
                <a:solidFill>
                  <a:schemeClr val="accent6">
                    <a:lumMod val="75000"/>
                  </a:schemeClr>
                </a:solidFill>
              </a:rPr>
              <a:t> </a:t>
            </a:r>
            <a:r>
              <a:rPr lang="en-US" altLang="en-US" sz="2800" dirty="0" err="1">
                <a:solidFill>
                  <a:schemeClr val="accent6">
                    <a:lumMod val="75000"/>
                  </a:schemeClr>
                </a:solidFill>
              </a:rPr>
              <a:t>vos</a:t>
            </a:r>
            <a:r>
              <a:rPr lang="en-US" altLang="en-US" sz="2800" dirty="0">
                <a:solidFill>
                  <a:schemeClr val="accent6">
                    <a:lumMod val="75000"/>
                  </a:schemeClr>
                </a:solidFill>
              </a:rPr>
              <a:t> messages </a:t>
            </a:r>
            <a:r>
              <a:rPr lang="en-US" altLang="en-US" sz="2800" dirty="0" err="1">
                <a:solidFill>
                  <a:schemeClr val="accent6">
                    <a:lumMod val="75000"/>
                  </a:schemeClr>
                </a:solidFill>
              </a:rPr>
              <a:t>clés</a:t>
            </a:r>
            <a:r>
              <a:rPr lang="en-US" altLang="en-US" sz="2800" dirty="0">
                <a:solidFill>
                  <a:schemeClr val="accent6">
                    <a:lumMod val="75000"/>
                  </a:schemeClr>
                </a:solidFill>
              </a:rPr>
              <a:t>.</a:t>
            </a: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spTree>
    <p:extLst>
      <p:ext uri="{BB962C8B-B14F-4D97-AF65-F5344CB8AC3E}">
        <p14:creationId xmlns:p14="http://schemas.microsoft.com/office/powerpoint/2010/main" val="27218116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1" end="1"/>
                                            </p:txEl>
                                          </p:spTgt>
                                        </p:tgtEl>
                                        <p:attrNameLst>
                                          <p:attrName>style.visibility</p:attrName>
                                        </p:attrNameLst>
                                      </p:cBhvr>
                                      <p:to>
                                        <p:strVal val="visible"/>
                                      </p:to>
                                    </p:set>
                                    <p:animEffect transition="in" filter="dissolve">
                                      <p:cBhvr>
                                        <p:cTn id="7" dur="500"/>
                                        <p:tgtEl>
                                          <p:spTgt spid="1126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3" end="3"/>
                                            </p:txEl>
                                          </p:spTgt>
                                        </p:tgtEl>
                                        <p:attrNameLst>
                                          <p:attrName>style.visibility</p:attrName>
                                        </p:attrNameLst>
                                      </p:cBhvr>
                                      <p:to>
                                        <p:strVal val="visible"/>
                                      </p:to>
                                    </p:set>
                                    <p:animEffect transition="in" filter="dissolve">
                                      <p:cBhvr>
                                        <p:cTn id="12" dur="500"/>
                                        <p:tgtEl>
                                          <p:spTgt spid="112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740352" y="44624"/>
            <a:ext cx="1403648" cy="1200221"/>
          </a:xfrm>
          <a:prstGeom prst="rect">
            <a:avLst/>
          </a:prstGeom>
        </p:spPr>
      </p:pic>
      <p:sp>
        <p:nvSpPr>
          <p:cNvPr id="10243" name="Rectangle 4"/>
          <p:cNvSpPr>
            <a:spLocks noGrp="1" noChangeArrowheads="1"/>
          </p:cNvSpPr>
          <p:nvPr>
            <p:ph type="title"/>
          </p:nvPr>
        </p:nvSpPr>
        <p:spPr>
          <a:xfrm>
            <a:off x="457200" y="341784"/>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t"/>
          <a:lstStyle/>
          <a:p>
            <a:pPr>
              <a:defRPr/>
            </a:pPr>
            <a:r>
              <a:rPr lang="en-GB" altLang="en-US" sz="3600" b="1" dirty="0">
                <a:solidFill>
                  <a:srgbClr val="002060"/>
                </a:solidFill>
                <a:latin typeface="+mn-lt"/>
                <a:ea typeface="Calibri" pitchFamily="34" charset="0"/>
                <a:cs typeface="Calibri" pitchFamily="34" charset="0"/>
              </a:rPr>
              <a:t>A </a:t>
            </a:r>
            <a:r>
              <a:rPr lang="en-GB" altLang="en-US" sz="3600" b="1" dirty="0" err="1">
                <a:solidFill>
                  <a:srgbClr val="002060"/>
                </a:solidFill>
                <a:latin typeface="+mn-lt"/>
                <a:ea typeface="Calibri" pitchFamily="34" charset="0"/>
                <a:cs typeface="Calibri" pitchFamily="34" charset="0"/>
              </a:rPr>
              <a:t>retenir</a:t>
            </a:r>
            <a:endParaRPr lang="en-GB" altLang="en-US" sz="3600" b="1" dirty="0">
              <a:solidFill>
                <a:srgbClr val="002060"/>
              </a:solidFill>
              <a:latin typeface="+mn-lt"/>
              <a:ea typeface="Calibri" pitchFamily="34" charset="0"/>
              <a:cs typeface="Calibri" pitchFamily="34" charset="0"/>
            </a:endParaRPr>
          </a:p>
        </p:txBody>
      </p:sp>
      <p:sp>
        <p:nvSpPr>
          <p:cNvPr id="11266" name="Rectangle 3"/>
          <p:cNvSpPr>
            <a:spLocks noGrp="1" noChangeArrowheads="1"/>
          </p:cNvSpPr>
          <p:nvPr>
            <p:ph idx="1"/>
          </p:nvPr>
        </p:nvSpPr>
        <p:spPr>
          <a:xfrm>
            <a:off x="467544" y="692696"/>
            <a:ext cx="8229600" cy="4896544"/>
          </a:xfrm>
        </p:spPr>
        <p:txBody>
          <a:bodyPr lIns="91376" tIns="45688" rIns="91376" bIns="45688"/>
          <a:lstStyle/>
          <a:p>
            <a:pPr algn="just">
              <a:spcBef>
                <a:spcPts val="600"/>
              </a:spcBef>
            </a:pPr>
            <a:endParaRPr lang="en-US" altLang="en-US" sz="2800" dirty="0">
              <a:cs typeface="Calibri" pitchFamily="34" charset="0"/>
            </a:endParaRPr>
          </a:p>
          <a:p>
            <a:pPr algn="just">
              <a:spcBef>
                <a:spcPts val="600"/>
              </a:spcBef>
            </a:pPr>
            <a:r>
              <a:rPr lang="en-US" altLang="en-US" sz="2800" dirty="0" err="1">
                <a:cs typeface="Calibri" pitchFamily="34" charset="0"/>
              </a:rPr>
              <a:t>Expliquez</a:t>
            </a:r>
            <a:r>
              <a:rPr lang="en-US" altLang="en-US" sz="2800" dirty="0">
                <a:cs typeface="Calibri" pitchFamily="34" charset="0"/>
              </a:rPr>
              <a:t> les </a:t>
            </a:r>
            <a:r>
              <a:rPr lang="en-US" altLang="en-US" sz="2800" dirty="0" err="1">
                <a:cs typeface="Calibri" pitchFamily="34" charset="0"/>
              </a:rPr>
              <a:t>conséquences</a:t>
            </a:r>
            <a:r>
              <a:rPr lang="en-US" altLang="en-US" sz="2800" dirty="0">
                <a:cs typeface="Calibri" pitchFamily="34" charset="0"/>
              </a:rPr>
              <a:t> pour les</a:t>
            </a:r>
            <a:r>
              <a:rPr lang="en-US" altLang="en-US" sz="2800" dirty="0">
                <a:solidFill>
                  <a:srgbClr val="C00000"/>
                </a:solidFill>
                <a:cs typeface="Calibri" pitchFamily="34" charset="0"/>
              </a:rPr>
              <a:t> </a:t>
            </a:r>
            <a:r>
              <a:rPr lang="en-US" altLang="en-US" sz="2800" dirty="0" err="1">
                <a:solidFill>
                  <a:schemeClr val="accent6">
                    <a:lumMod val="75000"/>
                  </a:schemeClr>
                </a:solidFill>
                <a:cs typeface="Calibri" pitchFamily="34" charset="0"/>
              </a:rPr>
              <a:t>personnes</a:t>
            </a:r>
            <a:r>
              <a:rPr lang="en-US" altLang="en-US" sz="2800" dirty="0">
                <a:solidFill>
                  <a:schemeClr val="accent6">
                    <a:lumMod val="75000"/>
                  </a:schemeClr>
                </a:solidFill>
                <a:cs typeface="Calibri" pitchFamily="34" charset="0"/>
              </a:rPr>
              <a:t> </a:t>
            </a:r>
            <a:r>
              <a:rPr lang="en-US" altLang="en-US" sz="2800" dirty="0" err="1">
                <a:solidFill>
                  <a:schemeClr val="accent6">
                    <a:lumMod val="75000"/>
                  </a:schemeClr>
                </a:solidFill>
                <a:cs typeface="Calibri" pitchFamily="34" charset="0"/>
              </a:rPr>
              <a:t>touchées</a:t>
            </a:r>
            <a:r>
              <a:rPr lang="en-US" altLang="en-US" sz="2800" dirty="0">
                <a:solidFill>
                  <a:schemeClr val="accent6">
                    <a:lumMod val="75000"/>
                  </a:schemeClr>
                </a:solidFill>
                <a:cs typeface="Calibri" pitchFamily="34" charset="0"/>
              </a:rPr>
              <a:t>/</a:t>
            </a:r>
            <a:r>
              <a:rPr lang="en-US" altLang="en-US" sz="2800" dirty="0" err="1">
                <a:solidFill>
                  <a:schemeClr val="accent6">
                    <a:lumMod val="75000"/>
                  </a:schemeClr>
                </a:solidFill>
                <a:cs typeface="Calibri" pitchFamily="34" charset="0"/>
              </a:rPr>
              <a:t>affectées</a:t>
            </a:r>
            <a:r>
              <a:rPr lang="en-US" altLang="en-US" sz="2800" dirty="0">
                <a:solidFill>
                  <a:schemeClr val="accent6">
                    <a:lumMod val="75000"/>
                  </a:schemeClr>
                </a:solidFill>
                <a:cs typeface="Calibri" pitchFamily="34" charset="0"/>
              </a:rPr>
              <a:t>.</a:t>
            </a:r>
          </a:p>
          <a:p>
            <a:pPr algn="just">
              <a:spcBef>
                <a:spcPts val="600"/>
              </a:spcBef>
            </a:pPr>
            <a:endParaRPr lang="en-US" altLang="en-US" sz="2800" dirty="0">
              <a:cs typeface="Calibri" pitchFamily="34" charset="0"/>
            </a:endParaRPr>
          </a:p>
          <a:p>
            <a:pPr algn="just">
              <a:spcBef>
                <a:spcPts val="600"/>
              </a:spcBef>
            </a:pPr>
            <a:r>
              <a:rPr lang="en-US" altLang="en-US" sz="2800" dirty="0">
                <a:solidFill>
                  <a:schemeClr val="accent6">
                    <a:lumMod val="75000"/>
                  </a:schemeClr>
                </a:solidFill>
                <a:cs typeface="Calibri" pitchFamily="34" charset="0"/>
              </a:rPr>
              <a:t>Ne </a:t>
            </a:r>
            <a:r>
              <a:rPr lang="en-US" altLang="en-US" sz="2800" dirty="0" err="1">
                <a:solidFill>
                  <a:schemeClr val="accent6">
                    <a:lumMod val="75000"/>
                  </a:schemeClr>
                </a:solidFill>
                <a:cs typeface="Calibri" pitchFamily="34" charset="0"/>
              </a:rPr>
              <a:t>répétez</a:t>
            </a:r>
            <a:r>
              <a:rPr lang="en-US" altLang="en-US" sz="2800" dirty="0">
                <a:solidFill>
                  <a:schemeClr val="accent6">
                    <a:lumMod val="75000"/>
                  </a:schemeClr>
                </a:solidFill>
                <a:cs typeface="Calibri" pitchFamily="34" charset="0"/>
              </a:rPr>
              <a:t> </a:t>
            </a:r>
            <a:r>
              <a:rPr lang="en-US" altLang="en-US" sz="2800" dirty="0" err="1">
                <a:solidFill>
                  <a:schemeClr val="accent6">
                    <a:lumMod val="75000"/>
                  </a:schemeClr>
                </a:solidFill>
                <a:cs typeface="Calibri" pitchFamily="34" charset="0"/>
              </a:rPr>
              <a:t>jamais</a:t>
            </a:r>
            <a:r>
              <a:rPr lang="en-US" altLang="en-US" sz="2800" dirty="0">
                <a:solidFill>
                  <a:schemeClr val="accent6">
                    <a:lumMod val="75000"/>
                  </a:schemeClr>
                </a:solidFill>
                <a:cs typeface="Calibri" pitchFamily="34" charset="0"/>
              </a:rPr>
              <a:t> </a:t>
            </a:r>
            <a:r>
              <a:rPr lang="en-US" altLang="en-US" sz="2800" dirty="0" err="1">
                <a:cs typeface="Calibri" pitchFamily="34" charset="0"/>
              </a:rPr>
              <a:t>une</a:t>
            </a:r>
            <a:r>
              <a:rPr lang="en-US" altLang="en-US" sz="2800" dirty="0">
                <a:cs typeface="Calibri" pitchFamily="34" charset="0"/>
              </a:rPr>
              <a:t> question </a:t>
            </a:r>
            <a:r>
              <a:rPr lang="en-US" altLang="en-US" sz="2800" dirty="0" err="1">
                <a:cs typeface="Calibri" pitchFamily="34" charset="0"/>
              </a:rPr>
              <a:t>ou</a:t>
            </a:r>
            <a:r>
              <a:rPr lang="en-US" altLang="en-US" sz="2800" dirty="0">
                <a:cs typeface="Calibri" pitchFamily="34" charset="0"/>
              </a:rPr>
              <a:t> un </a:t>
            </a:r>
            <a:r>
              <a:rPr lang="en-US" altLang="en-US" sz="2800" dirty="0" err="1">
                <a:cs typeface="Calibri" pitchFamily="34" charset="0"/>
              </a:rPr>
              <a:t>commentaire</a:t>
            </a:r>
            <a:r>
              <a:rPr lang="en-US" altLang="en-US" sz="2800" dirty="0">
                <a:cs typeface="Calibri" pitchFamily="34" charset="0"/>
              </a:rPr>
              <a:t> </a:t>
            </a:r>
            <a:r>
              <a:rPr lang="en-US" altLang="en-US" sz="2800" dirty="0" err="1">
                <a:cs typeface="Calibri" pitchFamily="34" charset="0"/>
              </a:rPr>
              <a:t>négatif</a:t>
            </a:r>
            <a:r>
              <a:rPr lang="en-US" altLang="en-US" sz="2800" dirty="0">
                <a:cs typeface="Calibri" pitchFamily="34" charset="0"/>
              </a:rPr>
              <a:t>. </a:t>
            </a:r>
          </a:p>
          <a:p>
            <a:pPr algn="just">
              <a:spcBef>
                <a:spcPts val="600"/>
              </a:spcBef>
            </a:pPr>
            <a:endParaRPr lang="en-US" altLang="en-US" sz="2800" dirty="0">
              <a:cs typeface="Calibri" pitchFamily="34" charset="0"/>
            </a:endParaRPr>
          </a:p>
          <a:p>
            <a:pPr algn="just">
              <a:spcBef>
                <a:spcPts val="600"/>
              </a:spcBef>
            </a:pPr>
            <a:r>
              <a:rPr lang="en-US" altLang="en-US" sz="2800" dirty="0" err="1">
                <a:cs typeface="Calibri" pitchFamily="34" charset="0"/>
              </a:rPr>
              <a:t>Communiquez</a:t>
            </a:r>
            <a:r>
              <a:rPr lang="en-US" altLang="en-US" sz="2800" dirty="0">
                <a:cs typeface="Calibri" pitchFamily="34" charset="0"/>
              </a:rPr>
              <a:t>, </a:t>
            </a:r>
            <a:r>
              <a:rPr lang="en-US" altLang="en-US" sz="2800" dirty="0" err="1">
                <a:cs typeface="Calibri" pitchFamily="34" charset="0"/>
              </a:rPr>
              <a:t>communiquez</a:t>
            </a:r>
            <a:r>
              <a:rPr lang="en-US" altLang="en-US" sz="2800" dirty="0">
                <a:cs typeface="Calibri" pitchFamily="34" charset="0"/>
              </a:rPr>
              <a:t>, </a:t>
            </a:r>
            <a:r>
              <a:rPr lang="en-US" altLang="en-US" sz="2800" dirty="0" err="1">
                <a:cs typeface="Calibri" pitchFamily="34" charset="0"/>
              </a:rPr>
              <a:t>communiquez</a:t>
            </a:r>
            <a:r>
              <a:rPr lang="en-US" altLang="en-US" sz="2800" dirty="0">
                <a:cs typeface="Calibri" pitchFamily="34" charset="0"/>
              </a:rPr>
              <a:t>, de </a:t>
            </a:r>
            <a:r>
              <a:rPr lang="en-US" altLang="en-US" sz="2800" dirty="0" err="1">
                <a:cs typeface="Calibri" pitchFamily="34" charset="0"/>
              </a:rPr>
              <a:t>façon</a:t>
            </a:r>
            <a:r>
              <a:rPr lang="en-US" altLang="en-US" sz="2800" dirty="0">
                <a:cs typeface="Calibri" pitchFamily="34" charset="0"/>
              </a:rPr>
              <a:t> </a:t>
            </a:r>
            <a:r>
              <a:rPr lang="en-US" altLang="en-US" sz="2800" dirty="0" err="1">
                <a:cs typeface="Calibri" pitchFamily="34" charset="0"/>
              </a:rPr>
              <a:t>précoce</a:t>
            </a:r>
            <a:r>
              <a:rPr lang="en-US" altLang="en-US" sz="2800" dirty="0">
                <a:cs typeface="Calibri" pitchFamily="34" charset="0"/>
              </a:rPr>
              <a:t> et </a:t>
            </a:r>
            <a:r>
              <a:rPr lang="en-US" altLang="en-US" sz="2800" dirty="0" err="1">
                <a:cs typeface="Calibri" pitchFamily="34" charset="0"/>
              </a:rPr>
              <a:t>efficace</a:t>
            </a:r>
            <a:r>
              <a:rPr lang="en-US" altLang="en-US" sz="2800" dirty="0">
                <a:cs typeface="Calibri" pitchFamily="34" charset="0"/>
              </a:rPr>
              <a:t>, </a:t>
            </a:r>
            <a:r>
              <a:rPr lang="en-US" altLang="en-US" sz="2800" dirty="0" err="1">
                <a:cs typeface="Calibri" pitchFamily="34" charset="0"/>
              </a:rPr>
              <a:t>même</a:t>
            </a:r>
            <a:r>
              <a:rPr lang="en-US" altLang="en-US" sz="2800" dirty="0">
                <a:cs typeface="Calibri" pitchFamily="34" charset="0"/>
              </a:rPr>
              <a:t> </a:t>
            </a:r>
            <a:r>
              <a:rPr lang="en-US" altLang="en-US" sz="2800" dirty="0" err="1">
                <a:cs typeface="Calibri" pitchFamily="34" charset="0"/>
              </a:rPr>
              <a:t>si</a:t>
            </a:r>
            <a:r>
              <a:rPr lang="en-US" altLang="en-US" sz="2800" dirty="0">
                <a:cs typeface="Calibri" pitchFamily="34" charset="0"/>
              </a:rPr>
              <a:t> </a:t>
            </a:r>
            <a:r>
              <a:rPr lang="en-US" altLang="en-US" sz="2800" dirty="0" err="1">
                <a:cs typeface="Calibri" pitchFamily="34" charset="0"/>
              </a:rPr>
              <a:t>vous</a:t>
            </a:r>
            <a:r>
              <a:rPr lang="en-US" altLang="en-US" sz="2800" dirty="0">
                <a:cs typeface="Calibri" pitchFamily="34" charset="0"/>
              </a:rPr>
              <a:t> </a:t>
            </a:r>
            <a:r>
              <a:rPr lang="en-US" altLang="en-US" sz="2800" dirty="0" err="1">
                <a:cs typeface="Calibri" pitchFamily="34" charset="0"/>
              </a:rPr>
              <a:t>avez</a:t>
            </a:r>
            <a:r>
              <a:rPr lang="en-US" altLang="en-US" sz="2800" dirty="0">
                <a:cs typeface="Calibri" pitchFamily="34" charset="0"/>
              </a:rPr>
              <a:t> </a:t>
            </a:r>
            <a:r>
              <a:rPr lang="en-US" altLang="en-US" sz="2800" dirty="0" err="1">
                <a:cs typeface="Calibri" pitchFamily="34" charset="0"/>
              </a:rPr>
              <a:t>peu</a:t>
            </a:r>
            <a:r>
              <a:rPr lang="en-US" altLang="en-US" sz="2800" dirty="0">
                <a:cs typeface="Calibri" pitchFamily="34" charset="0"/>
              </a:rPr>
              <a:t> </a:t>
            </a:r>
            <a:r>
              <a:rPr lang="en-US" altLang="en-US" sz="2800" dirty="0" err="1">
                <a:cs typeface="Calibri" pitchFamily="34" charset="0"/>
              </a:rPr>
              <a:t>d’informations</a:t>
            </a:r>
            <a:r>
              <a:rPr lang="en-US" altLang="en-US" sz="2800" dirty="0">
                <a:cs typeface="Calibri" pitchFamily="34" charset="0"/>
              </a:rPr>
              <a:t> et </a:t>
            </a:r>
            <a:r>
              <a:rPr lang="en-US" altLang="en-US" sz="2800" dirty="0" err="1">
                <a:solidFill>
                  <a:schemeClr val="accent6">
                    <a:lumMod val="75000"/>
                  </a:schemeClr>
                </a:solidFill>
                <a:cs typeface="Calibri" pitchFamily="34" charset="0"/>
              </a:rPr>
              <a:t>dites</a:t>
            </a:r>
            <a:r>
              <a:rPr lang="en-US" altLang="en-US" sz="2800" dirty="0">
                <a:solidFill>
                  <a:schemeClr val="accent6">
                    <a:lumMod val="75000"/>
                  </a:schemeClr>
                </a:solidFill>
                <a:cs typeface="Calibri" pitchFamily="34" charset="0"/>
              </a:rPr>
              <a:t> </a:t>
            </a:r>
            <a:r>
              <a:rPr lang="en-US" altLang="en-US" sz="2800" dirty="0" err="1">
                <a:solidFill>
                  <a:schemeClr val="accent6">
                    <a:lumMod val="75000"/>
                  </a:schemeClr>
                </a:solidFill>
                <a:cs typeface="Calibri" pitchFamily="34" charset="0"/>
              </a:rPr>
              <a:t>toujours</a:t>
            </a:r>
            <a:r>
              <a:rPr lang="en-US" altLang="en-US" sz="2800" dirty="0">
                <a:solidFill>
                  <a:schemeClr val="accent6">
                    <a:lumMod val="75000"/>
                  </a:schemeClr>
                </a:solidFill>
                <a:cs typeface="Calibri" pitchFamily="34" charset="0"/>
              </a:rPr>
              <a:t> la </a:t>
            </a:r>
            <a:r>
              <a:rPr lang="en-US" altLang="en-US" sz="2800" dirty="0" err="1">
                <a:solidFill>
                  <a:schemeClr val="accent6">
                    <a:lumMod val="75000"/>
                  </a:schemeClr>
                </a:solidFill>
                <a:cs typeface="Calibri" pitchFamily="34" charset="0"/>
              </a:rPr>
              <a:t>vérité</a:t>
            </a:r>
            <a:r>
              <a:rPr lang="en-US" altLang="en-US" sz="2800" dirty="0">
                <a:solidFill>
                  <a:schemeClr val="accent6">
                    <a:lumMod val="75000"/>
                  </a:schemeClr>
                </a:solidFill>
                <a:cs typeface="Calibri" pitchFamily="34" charset="0"/>
              </a:rPr>
              <a:t>.</a:t>
            </a: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a:p>
            <a:pPr algn="just">
              <a:spcBef>
                <a:spcPts val="600"/>
              </a:spcBef>
            </a:pPr>
            <a:endParaRPr lang="en-GB" altLang="en-US" sz="2800" dirty="0">
              <a:cs typeface="Calibri" pitchFamily="34" charset="0"/>
            </a:endParaRPr>
          </a:p>
        </p:txBody>
      </p:sp>
    </p:spTree>
    <p:extLst>
      <p:ext uri="{BB962C8B-B14F-4D97-AF65-F5344CB8AC3E}">
        <p14:creationId xmlns:p14="http://schemas.microsoft.com/office/powerpoint/2010/main" val="15082433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1" end="1"/>
                                            </p:txEl>
                                          </p:spTgt>
                                        </p:tgtEl>
                                        <p:attrNameLst>
                                          <p:attrName>style.visibility</p:attrName>
                                        </p:attrNameLst>
                                      </p:cBhvr>
                                      <p:to>
                                        <p:strVal val="visible"/>
                                      </p:to>
                                    </p:set>
                                    <p:animEffect transition="in" filter="dissolve">
                                      <p:cBhvr>
                                        <p:cTn id="7" dur="500"/>
                                        <p:tgtEl>
                                          <p:spTgt spid="1126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3" end="3"/>
                                            </p:txEl>
                                          </p:spTgt>
                                        </p:tgtEl>
                                        <p:attrNameLst>
                                          <p:attrName>style.visibility</p:attrName>
                                        </p:attrNameLst>
                                      </p:cBhvr>
                                      <p:to>
                                        <p:strVal val="visible"/>
                                      </p:to>
                                    </p:set>
                                    <p:animEffect transition="in" filter="dissolve">
                                      <p:cBhvr>
                                        <p:cTn id="12" dur="500"/>
                                        <p:tgtEl>
                                          <p:spTgt spid="1126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5" end="5"/>
                                            </p:txEl>
                                          </p:spTgt>
                                        </p:tgtEl>
                                        <p:attrNameLst>
                                          <p:attrName>style.visibility</p:attrName>
                                        </p:attrNameLst>
                                      </p:cBhvr>
                                      <p:to>
                                        <p:strVal val="visible"/>
                                      </p:to>
                                    </p:set>
                                    <p:animEffect transition="in" filter="dissolve">
                                      <p:cBhvr>
                                        <p:cTn id="17" dur="500"/>
                                        <p:tgtEl>
                                          <p:spTgt spid="1126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F5260726-2A4B-4BD0-B457-823C33C0A5E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101379" name="Content Placeholder 2">
            <a:extLst>
              <a:ext uri="{FF2B5EF4-FFF2-40B4-BE49-F238E27FC236}">
                <a16:creationId xmlns:a16="http://schemas.microsoft.com/office/drawing/2014/main" id="{92096D0F-4967-49F5-B8D5-BAAD3E8D27EE}"/>
              </a:ext>
            </a:extLst>
          </p:cNvPr>
          <p:cNvSpPr>
            <a:spLocks noGrp="1"/>
          </p:cNvSpPr>
          <p:nvPr>
            <p:ph idx="4294967295"/>
          </p:nvPr>
        </p:nvSpPr>
        <p:spPr>
          <a:xfrm>
            <a:off x="457200" y="1495326"/>
            <a:ext cx="8229600" cy="4525962"/>
          </a:xfrm>
        </p:spPr>
        <p:txBody>
          <a:bodyPr>
            <a:normAutofit lnSpcReduction="10000"/>
          </a:bodyPr>
          <a:lstStyle/>
          <a:p>
            <a:pPr marL="0" indent="0">
              <a:buFont typeface="Arial" panose="020B0604020202020204" pitchFamily="34" charset="0"/>
              <a:buNone/>
            </a:pPr>
            <a:r>
              <a:rPr lang="en-US" altLang="en-US" sz="1500" b="1" dirty="0"/>
              <a:t>WHO Health Security Learning Platform - </a:t>
            </a:r>
            <a:r>
              <a:rPr lang="en-US" altLang="en-US" sz="1400" b="1" dirty="0"/>
              <a:t>Training Materials</a:t>
            </a:r>
            <a:endParaRPr lang="en-US" altLang="en-US" sz="1500" b="1" dirty="0"/>
          </a:p>
          <a:p>
            <a:pPr marL="0" indent="0">
              <a:buFont typeface="Arial" panose="020B0604020202020204" pitchFamily="34" charset="0"/>
              <a:buNone/>
            </a:pPr>
            <a:r>
              <a:rPr lang="fr-FR" altLang="en-US" sz="1500" b="1" dirty="0"/>
              <a:t>Plateforme d’Apprentissage de l'OMS sur la Sécurité Sanitaire - Matériel de formation</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Ces matériels de formation de l'OMS sont © Organisation mondiale de la Santé (OMS) 2018. Tous droits réservés.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dirty="0">
                <a:hlinkClick r:id="rId2"/>
              </a:rPr>
              <a:t>https://extranet.who.int/hslp</a:t>
            </a:r>
            <a:endParaRPr lang="en-US" altLang="en-US" sz="1500" u="sng" dirty="0"/>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En outre, nous vous invitons à informer l'OMS de toute modification de ces documents que vous utilisez publiquement, à des fins d'archivage et de développement continu, en envoyant un courrier électronique à l'adresse suivante: </a:t>
            </a:r>
            <a:r>
              <a:rPr lang="fr-FR" altLang="en-US" sz="1500" dirty="0">
                <a:hlinkClick r:id="rId3"/>
              </a:rPr>
              <a:t>ihrhrt@who.int</a:t>
            </a:r>
            <a:r>
              <a:rPr lang="fr-FR" altLang="en-US" sz="1500" dirty="0"/>
              <a:t> </a:t>
            </a:r>
            <a:endParaRPr lang="en-US" altLang="en-US" sz="1500" dirty="0"/>
          </a:p>
        </p:txBody>
      </p:sp>
    </p:spTree>
    <p:extLst>
      <p:ext uri="{BB962C8B-B14F-4D97-AF65-F5344CB8AC3E}">
        <p14:creationId xmlns:p14="http://schemas.microsoft.com/office/powerpoint/2010/main" val="494366438"/>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5889</TotalTime>
  <Words>651</Words>
  <Application>Microsoft Office PowerPoint</Application>
  <PresentationFormat>On-screen Show (4:3)</PresentationFormat>
  <Paragraphs>96</Paragraphs>
  <Slides>10</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Arial Narrow</vt:lpstr>
      <vt:lpstr>Calibri</vt:lpstr>
      <vt:lpstr>Times New Roman</vt:lpstr>
      <vt:lpstr>Wingdings</vt:lpstr>
      <vt:lpstr>RC 59 Template EN</vt:lpstr>
      <vt:lpstr>Custom Design</vt:lpstr>
      <vt:lpstr>Formation  des Equipes d’Intervention Rapide</vt:lpstr>
      <vt:lpstr>Objectifs d’apprentissage</vt:lpstr>
      <vt:lpstr>Scénario</vt:lpstr>
      <vt:lpstr>Déroulement du jeu de rôles</vt:lpstr>
      <vt:lpstr>Guide pour le  directeur de la lutte contre la maladie/porte parole du MS</vt:lpstr>
      <vt:lpstr>Questions pour l’intervieweur</vt:lpstr>
      <vt:lpstr>A retenir</vt:lpstr>
      <vt:lpstr>A retenir</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333</cp:revision>
  <cp:lastPrinted>2013-10-01T07:19:12Z</cp:lastPrinted>
  <dcterms:created xsi:type="dcterms:W3CDTF">2006-12-04T14:06:57Z</dcterms:created>
  <dcterms:modified xsi:type="dcterms:W3CDTF">2018-06-13T14:57:44Z</dcterms:modified>
</cp:coreProperties>
</file>